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Dosis"/>
      <p:regular r:id="rId39"/>
      <p:bold r:id="rId40"/>
    </p:embeddedFont>
    <p:embeddedFont>
      <p:font typeface="Oswald Medium"/>
      <p:regular r:id="rId41"/>
      <p:bold r:id="rId42"/>
    </p:embeddedFont>
    <p:embeddedFont>
      <p:font typeface="Dosis ExtraBold"/>
      <p:bold r:id="rId43"/>
    </p:embeddedFont>
    <p:embeddedFont>
      <p:font typeface="Roboto"/>
      <p:regular r:id="rId44"/>
      <p:bold r:id="rId45"/>
      <p:italic r:id="rId46"/>
      <p:boldItalic r:id="rId47"/>
    </p:embeddedFont>
    <p:embeddedFont>
      <p:font typeface="Roboto Medium"/>
      <p:regular r:id="rId48"/>
      <p:bold r:id="rId49"/>
      <p:italic r:id="rId50"/>
      <p:boldItalic r:id="rId51"/>
    </p:embeddedFont>
    <p:embeddedFont>
      <p:font typeface="Inconsolata"/>
      <p:regular r:id="rId52"/>
      <p:bold r:id="rId53"/>
    </p:embeddedFont>
    <p:embeddedFont>
      <p:font typeface="Montserrat"/>
      <p:regular r:id="rId54"/>
      <p:bold r:id="rId55"/>
      <p:italic r:id="rId56"/>
      <p:boldItalic r:id="rId57"/>
    </p:embeddedFont>
    <p:embeddedFont>
      <p:font typeface="Pacifico"/>
      <p:regular r:id="rId58"/>
    </p:embeddedFont>
    <p:embeddedFont>
      <p:font typeface="Dosis Medium"/>
      <p:regular r:id="rId59"/>
      <p:bold r:id="rId60"/>
    </p:embeddedFont>
    <p:embeddedFont>
      <p:font typeface="Roboto Mono"/>
      <p:regular r:id="rId61"/>
      <p:bold r:id="rId62"/>
      <p:italic r:id="rId63"/>
      <p:boldItalic r:id="rId64"/>
    </p:embeddedFont>
    <p:embeddedFont>
      <p:font typeface="Dosis SemiBo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idan Barefoo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003B8A-4E8F-4AA4-BCE5-53512EC5E35A}">
  <a:tblStyle styleId="{32003B8A-4E8F-4AA4-BCE5-53512EC5E3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osis-bold.fntdata"/><Relationship Id="rId42" Type="http://schemas.openxmlformats.org/officeDocument/2006/relationships/font" Target="fonts/OswaldMedium-bold.fntdata"/><Relationship Id="rId41" Type="http://schemas.openxmlformats.org/officeDocument/2006/relationships/font" Target="fonts/OswaldMedium-regular.fntdata"/><Relationship Id="rId44" Type="http://schemas.openxmlformats.org/officeDocument/2006/relationships/font" Target="fonts/Roboto-regular.fntdata"/><Relationship Id="rId43" Type="http://schemas.openxmlformats.org/officeDocument/2006/relationships/font" Target="fonts/DosisExtraBold-bold.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Medium-regular.fntdata"/><Relationship Id="rId47" Type="http://schemas.openxmlformats.org/officeDocument/2006/relationships/font" Target="fonts/Roboto-boldItalic.fntdata"/><Relationship Id="rId49" Type="http://schemas.openxmlformats.org/officeDocument/2006/relationships/font" Target="fonts/Roboto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Dosis-regular.fntdata"/><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66" Type="http://schemas.openxmlformats.org/officeDocument/2006/relationships/font" Target="fonts/DosisSemiBold-bold.fntdata"/><Relationship Id="rId21" Type="http://schemas.openxmlformats.org/officeDocument/2006/relationships/slide" Target="slides/slide15.xml"/><Relationship Id="rId65" Type="http://schemas.openxmlformats.org/officeDocument/2006/relationships/font" Target="fonts/DosisSemiBold-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osis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Inconsolata-bold.fntdata"/><Relationship Id="rId52" Type="http://schemas.openxmlformats.org/officeDocument/2006/relationships/font" Target="fonts/Inconsolata-regular.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DosisMedium-regular.fntdata"/><Relationship Id="rId14" Type="http://schemas.openxmlformats.org/officeDocument/2006/relationships/slide" Target="slides/slide8.xml"/><Relationship Id="rId58" Type="http://schemas.openxmlformats.org/officeDocument/2006/relationships/font" Target="fonts/Pacific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9T17:50:27.670">
    <p:pos x="6000" y="0"/>
    <p:text>List main features:
2.8" TFT
I2C &amp; SPI communication
Peripheral UI Modules
Magnetic Connectors
WiFi Integration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9T18:12:16.532">
    <p:pos x="6000" y="0"/>
    <p:text>The only change I would suggest is find a way to put less text in each cell while still conveying the same meaning. It allows you to do more talking than reading off the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9T18:01:53.129">
    <p:pos x="6000" y="0"/>
    <p:text>not sure how this is relevant bc you didnt present on it yesterday, so i;d suggest removing it unless the slide doesn't need much work done to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ngular_(web_framework)" TargetMode="External"/><Relationship Id="rId3" Type="http://schemas.openxmlformats.org/officeDocument/2006/relationships/hyperlink" Target="https://en.wikipedia.org/wiki/Flask_(web_framework)" TargetMode="External"/><Relationship Id="rId4" Type="http://schemas.openxmlformats.org/officeDocument/2006/relationships/hyperlink" Target="https://en.wikipedia.org/wiki/SQLit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Intro</a:t>
            </a:r>
            <a:endParaRPr/>
          </a:p>
          <a:p>
            <a:pPr indent="-298450" lvl="1" marL="914400" rtl="0" algn="l">
              <a:spcBef>
                <a:spcPts val="0"/>
              </a:spcBef>
              <a:spcAft>
                <a:spcPts val="0"/>
              </a:spcAft>
              <a:buSzPts val="1100"/>
              <a:buAutoNum type="alphaLcParenR"/>
            </a:pPr>
            <a:r>
              <a:rPr lang="en"/>
              <a:t>Example user and how </a:t>
            </a:r>
            <a:r>
              <a:rPr lang="en"/>
              <a:t>competitors</a:t>
            </a:r>
            <a:r>
              <a:rPr lang="en"/>
              <a:t> don’t meet their needs</a:t>
            </a:r>
            <a:endParaRPr/>
          </a:p>
          <a:p>
            <a:pPr indent="-298450" lvl="0" marL="457200" rtl="0" algn="l">
              <a:spcBef>
                <a:spcPts val="0"/>
              </a:spcBef>
              <a:spcAft>
                <a:spcPts val="0"/>
              </a:spcAft>
              <a:buSzPts val="1100"/>
              <a:buAutoNum type="arabicParenR"/>
            </a:pPr>
            <a:r>
              <a:rPr lang="en"/>
              <a:t>Functional Block </a:t>
            </a:r>
            <a:r>
              <a:rPr lang="en"/>
              <a:t>Diagrams</a:t>
            </a:r>
            <a:endParaRPr/>
          </a:p>
          <a:p>
            <a:pPr indent="-298450" lvl="1" marL="914400" rtl="0" algn="l">
              <a:spcBef>
                <a:spcPts val="0"/>
              </a:spcBef>
              <a:spcAft>
                <a:spcPts val="0"/>
              </a:spcAft>
              <a:buSzPts val="1100"/>
              <a:buAutoNum type="alphaLcParenR"/>
            </a:pPr>
            <a:r>
              <a:rPr lang="en"/>
              <a:t>System</a:t>
            </a:r>
            <a:endParaRPr/>
          </a:p>
          <a:p>
            <a:pPr indent="-298450" lvl="1" marL="914400" rtl="0" algn="l">
              <a:spcBef>
                <a:spcPts val="0"/>
              </a:spcBef>
              <a:spcAft>
                <a:spcPts val="0"/>
              </a:spcAft>
              <a:buSzPts val="1100"/>
              <a:buAutoNum type="alphaLcParenR"/>
            </a:pPr>
            <a:r>
              <a:rPr lang="en"/>
              <a:t>User Flow</a:t>
            </a:r>
            <a:endParaRPr/>
          </a:p>
          <a:p>
            <a:pPr indent="-298450" lvl="0" marL="457200" rtl="0" algn="l">
              <a:spcBef>
                <a:spcPts val="0"/>
              </a:spcBef>
              <a:spcAft>
                <a:spcPts val="0"/>
              </a:spcAft>
              <a:buSzPts val="1100"/>
              <a:buAutoNum type="arabicParenR"/>
            </a:pPr>
            <a:r>
              <a:rPr lang="en"/>
              <a:t>Subsystems</a:t>
            </a:r>
            <a:endParaRPr/>
          </a:p>
          <a:p>
            <a:pPr indent="-298450" lvl="1" marL="914400" rtl="0" algn="l">
              <a:spcBef>
                <a:spcPts val="0"/>
              </a:spcBef>
              <a:spcAft>
                <a:spcPts val="0"/>
              </a:spcAft>
              <a:buSzPts val="1100"/>
              <a:buAutoNum type="alphaLcParenR"/>
            </a:pPr>
            <a:r>
              <a:rPr lang="en"/>
              <a:t>Designing a User Interface</a:t>
            </a:r>
            <a:endParaRPr/>
          </a:p>
          <a:p>
            <a:pPr indent="-298450" lvl="2" marL="1371600" rtl="0" algn="l">
              <a:spcBef>
                <a:spcPts val="0"/>
              </a:spcBef>
              <a:spcAft>
                <a:spcPts val="0"/>
              </a:spcAft>
              <a:buSzPts val="1100"/>
              <a:buAutoNum type="romanLcParenR"/>
            </a:pPr>
            <a:r>
              <a:rPr lang="en"/>
              <a:t>Website</a:t>
            </a:r>
            <a:endParaRPr/>
          </a:p>
          <a:p>
            <a:pPr indent="-298450" lvl="2" marL="1371600" rtl="0" algn="l">
              <a:spcBef>
                <a:spcPts val="0"/>
              </a:spcBef>
              <a:spcAft>
                <a:spcPts val="0"/>
              </a:spcAft>
              <a:buSzPts val="1100"/>
              <a:buAutoNum type="romanLcParenR"/>
            </a:pPr>
            <a:r>
              <a:rPr lang="en"/>
              <a:t>Peripherals</a:t>
            </a:r>
            <a:r>
              <a:rPr lang="en"/>
              <a:t> </a:t>
            </a:r>
            <a:endParaRPr/>
          </a:p>
          <a:p>
            <a:pPr indent="-298450" lvl="1" marL="914400" rtl="0" algn="l">
              <a:spcBef>
                <a:spcPts val="0"/>
              </a:spcBef>
              <a:spcAft>
                <a:spcPts val="0"/>
              </a:spcAft>
              <a:buSzPts val="1100"/>
              <a:buAutoNum type="alphaLcParenR"/>
            </a:pPr>
            <a:r>
              <a:rPr lang="en"/>
              <a:t>Implementation with User Interface</a:t>
            </a:r>
            <a:endParaRPr/>
          </a:p>
          <a:p>
            <a:pPr indent="-298450" lvl="2" marL="1371600" rtl="0" algn="l">
              <a:spcBef>
                <a:spcPts val="0"/>
              </a:spcBef>
              <a:spcAft>
                <a:spcPts val="0"/>
              </a:spcAft>
              <a:buSzPts val="1100"/>
              <a:buAutoNum type="romanLcParenR"/>
            </a:pPr>
            <a:r>
              <a:rPr lang="en"/>
              <a:t>Integration (command library)</a:t>
            </a:r>
            <a:endParaRPr/>
          </a:p>
          <a:p>
            <a:pPr indent="-298450" lvl="2" marL="1371600" rtl="0" algn="l">
              <a:spcBef>
                <a:spcPts val="0"/>
              </a:spcBef>
              <a:spcAft>
                <a:spcPts val="0"/>
              </a:spcAft>
              <a:buSzPts val="1100"/>
              <a:buAutoNum type="romanLcParenR"/>
            </a:pPr>
            <a:r>
              <a:rPr lang="en"/>
              <a:t>Communication</a:t>
            </a:r>
            <a:endParaRPr/>
          </a:p>
          <a:p>
            <a:pPr indent="-298450" lvl="2" marL="1371600" rtl="0" algn="l">
              <a:spcBef>
                <a:spcPts val="0"/>
              </a:spcBef>
              <a:spcAft>
                <a:spcPts val="0"/>
              </a:spcAft>
              <a:buSzPts val="1100"/>
              <a:buAutoNum type="romanLcParenR"/>
            </a:pPr>
            <a:r>
              <a:rPr lang="en">
                <a:solidFill>
                  <a:schemeClr val="dk1"/>
                </a:solidFill>
              </a:rPr>
              <a:t>Microcontroller change </a:t>
            </a:r>
            <a:endParaRPr/>
          </a:p>
          <a:p>
            <a:pPr indent="-298450" lvl="1" marL="914400" rtl="0" algn="l">
              <a:spcBef>
                <a:spcPts val="0"/>
              </a:spcBef>
              <a:spcAft>
                <a:spcPts val="0"/>
              </a:spcAft>
              <a:buSzPts val="1100"/>
              <a:buAutoNum type="alphaLcParenR"/>
            </a:pPr>
            <a:r>
              <a:rPr lang="en"/>
              <a:t>Functionality while systems running</a:t>
            </a:r>
            <a:endParaRPr/>
          </a:p>
          <a:p>
            <a:pPr indent="-298450" lvl="2" marL="1371600" rtl="0" algn="l">
              <a:spcBef>
                <a:spcPts val="0"/>
              </a:spcBef>
              <a:spcAft>
                <a:spcPts val="0"/>
              </a:spcAft>
              <a:buSzPts val="1100"/>
              <a:buAutoNum type="romanLcParenR"/>
            </a:pPr>
            <a:r>
              <a:rPr lang="en"/>
              <a:t>Embedded</a:t>
            </a:r>
            <a:endParaRPr/>
          </a:p>
          <a:p>
            <a:pPr indent="-298450" lvl="2" marL="1371600" rtl="0" algn="l">
              <a:spcBef>
                <a:spcPts val="0"/>
              </a:spcBef>
              <a:spcAft>
                <a:spcPts val="0"/>
              </a:spcAft>
              <a:buSzPts val="1100"/>
              <a:buAutoNum type="romanLcParenR"/>
            </a:pPr>
            <a:r>
              <a:rPr lang="en"/>
              <a:t>PCB</a:t>
            </a:r>
            <a:endParaRPr/>
          </a:p>
          <a:p>
            <a:pPr indent="-298450" lvl="2" marL="1371600" rtl="0" algn="l">
              <a:spcBef>
                <a:spcPts val="0"/>
              </a:spcBef>
              <a:spcAft>
                <a:spcPts val="0"/>
              </a:spcAft>
              <a:buSzPts val="1100"/>
              <a:buAutoNum type="romanLcParenR"/>
            </a:pPr>
            <a:r>
              <a:rPr lang="en"/>
              <a:t>Power </a:t>
            </a:r>
            <a:endParaRPr/>
          </a:p>
          <a:p>
            <a:pPr indent="-298450" lvl="2" marL="1371600" rtl="0" algn="l">
              <a:spcBef>
                <a:spcPts val="0"/>
              </a:spcBef>
              <a:spcAft>
                <a:spcPts val="0"/>
              </a:spcAft>
              <a:buSzPts val="1100"/>
              <a:buAutoNum type="romanLcParenR"/>
            </a:pPr>
            <a:r>
              <a:rPr lang="en"/>
              <a:t>Enclosure</a:t>
            </a:r>
            <a:endParaRPr/>
          </a:p>
          <a:p>
            <a:pPr indent="-298450" lvl="0" marL="457200" rtl="0" algn="l">
              <a:spcBef>
                <a:spcPts val="0"/>
              </a:spcBef>
              <a:spcAft>
                <a:spcPts val="0"/>
              </a:spcAft>
              <a:buSzPts val="1100"/>
              <a:buAutoNum type="arabicParenR"/>
            </a:pPr>
            <a:r>
              <a:rPr lang="en"/>
              <a:t>Conclusion</a:t>
            </a:r>
            <a:endParaRPr/>
          </a:p>
          <a:p>
            <a:pPr indent="-298450" lvl="1" marL="914400" rtl="0" algn="l">
              <a:spcBef>
                <a:spcPts val="0"/>
              </a:spcBef>
              <a:spcAft>
                <a:spcPts val="0"/>
              </a:spcAft>
              <a:buSzPts val="1100"/>
              <a:buAutoNum type="alphaLcParenR"/>
            </a:pPr>
            <a:r>
              <a:rPr lang="en"/>
              <a:t>“That’s why Shannon chooses protocontrol”</a:t>
            </a:r>
            <a:endParaRPr/>
          </a:p>
          <a:p>
            <a:pPr indent="-298450" lvl="0" marL="457200" rtl="0" algn="l">
              <a:spcBef>
                <a:spcPts val="0"/>
              </a:spcBef>
              <a:spcAft>
                <a:spcPts val="0"/>
              </a:spcAft>
              <a:buSzPts val="1100"/>
              <a:buAutoNum type="arabicParenR"/>
            </a:pPr>
            <a:r>
              <a:rPr lang="en"/>
              <a:t>Demo Day Plans</a:t>
            </a:r>
            <a:endParaRPr/>
          </a:p>
          <a:p>
            <a:pPr indent="-298450" lvl="0" marL="457200" rtl="0" algn="l">
              <a:spcBef>
                <a:spcPts val="0"/>
              </a:spcBef>
              <a:spcAft>
                <a:spcPts val="0"/>
              </a:spcAft>
              <a:buSzPts val="1100"/>
              <a:buAutoNum type="arabicParenR"/>
            </a:pPr>
            <a:r>
              <a:rPr lang="en"/>
              <a:t>Demo</a:t>
            </a:r>
            <a:endParaRPr/>
          </a:p>
          <a:p>
            <a:pPr indent="-298450" lvl="0" marL="457200" rtl="0" algn="l">
              <a:spcBef>
                <a:spcPts val="0"/>
              </a:spcBef>
              <a:spcAft>
                <a:spcPts val="0"/>
              </a:spcAft>
              <a:buSzPts val="1100"/>
              <a:buAutoNum type="arabicParenR"/>
            </a:pPr>
            <a:r>
              <a:rPr lang="en"/>
              <a:t>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2f1782a15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2f1782a15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fada2aa4e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fada2aa4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legend and </a:t>
            </a:r>
            <a:r>
              <a:rPr lang="en"/>
              <a:t>clip art</a:t>
            </a:r>
            <a:endParaRPr/>
          </a:p>
          <a:p>
            <a:pPr indent="0" lvl="0" marL="0" rtl="0" algn="l">
              <a:spcBef>
                <a:spcPts val="0"/>
              </a:spcBef>
              <a:spcAft>
                <a:spcPts val="0"/>
              </a:spcAft>
              <a:buNone/>
            </a:pPr>
            <a:r>
              <a:rPr lang="en"/>
              <a:t>Speaker Note: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2d0dbd8f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2d0dbd8f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2d0dbd8f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2d0dbd8f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cfbaab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cfbaab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2d0dbd8f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2d0dbd8f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Framework/Library used to build website: </a:t>
            </a:r>
            <a:r>
              <a:rPr lang="en" u="sng">
                <a:solidFill>
                  <a:schemeClr val="hlink"/>
                </a:solidFill>
                <a:hlinkClick r:id="rId2"/>
              </a:rPr>
              <a:t>Angular</a:t>
            </a:r>
            <a:r>
              <a:rPr lang="en"/>
              <a:t> - Industry standard frontend framework, component based design</a:t>
            </a:r>
            <a:endParaRPr/>
          </a:p>
          <a:p>
            <a:pPr indent="0" lvl="0" marL="0" rtl="0" algn="l">
              <a:spcBef>
                <a:spcPts val="0"/>
              </a:spcBef>
              <a:spcAft>
                <a:spcPts val="0"/>
              </a:spcAft>
              <a:buNone/>
            </a:pPr>
            <a:r>
              <a:rPr lang="en"/>
              <a:t>Backend (Database HTTP endpoints): </a:t>
            </a:r>
            <a:r>
              <a:rPr lang="en" u="sng">
                <a:solidFill>
                  <a:schemeClr val="hlink"/>
                </a:solidFill>
                <a:hlinkClick r:id="rId3"/>
              </a:rPr>
              <a:t>Flask</a:t>
            </a:r>
            <a:r>
              <a:rPr lang="en"/>
              <a:t> - web microframework, hosts our HTTP endpoints and interacts with database</a:t>
            </a:r>
            <a:endParaRPr/>
          </a:p>
          <a:p>
            <a:pPr indent="0" lvl="0" marL="0" rtl="0" algn="l">
              <a:spcBef>
                <a:spcPts val="0"/>
              </a:spcBef>
              <a:spcAft>
                <a:spcPts val="0"/>
              </a:spcAft>
              <a:buNone/>
            </a:pPr>
            <a:r>
              <a:rPr lang="en"/>
              <a:t>Database:</a:t>
            </a:r>
            <a:r>
              <a:rPr lang="en" u="sng">
                <a:solidFill>
                  <a:schemeClr val="hlink"/>
                </a:solidFill>
                <a:hlinkClick r:id="rId4"/>
              </a:rPr>
              <a:t>SQLite</a:t>
            </a:r>
            <a:r>
              <a:rPr lang="en"/>
              <a:t> very lightweight version of sql, not officially ‘hosted’ its all stored in a file that the Flask server has access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2f1782a1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f2f1782a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2d0dbd8f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2d0dbd8f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rlly sure how this slide is relevant, at the very least it should not be the first slide for this subsystem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2d0dbd8f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b2d0dbd8f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2d0dbd8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2d0dbd8f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Should have IOT and UART as both allow for simplest interaction with user for protocontrol update and setup and running operation respectively </a:t>
            </a:r>
            <a:endParaRPr/>
          </a:p>
          <a:p>
            <a:pPr indent="0" lvl="0" marL="0" rtl="0" algn="l">
              <a:spcBef>
                <a:spcPts val="0"/>
              </a:spcBef>
              <a:spcAft>
                <a:spcPts val="0"/>
              </a:spcAft>
              <a:buNone/>
            </a:pPr>
            <a:r>
              <a:rPr lang="en"/>
              <a:t>ADD: Make a note of data handling and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dd5e28fe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dd5e28fe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you’re designing a product, building a UI is often one of the most stressful parts.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f2f1782a15_5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f2f1782a15_5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f2f1782a15_5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f2f1782a15_5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f2f1782a15_5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f2f1782a15_5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f2f1782a15_5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2f1782a15_5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2f1782a15_5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f2f1782a15_5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this into a couple slides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f2f1782a15_5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f2f1782a15_5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this into a couple slides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2d0dbd8f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2d0dbd8f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f2f1782a15_5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f2f1782a15_5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f2f1782a15_5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f2f1782a15_5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f2f1782a15_5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f2f1782a15_5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3a7ecafd7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3a7ecafd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43764"/>
                </a:solidFill>
                <a:latin typeface="Roboto"/>
                <a:ea typeface="Roboto"/>
                <a:cs typeface="Roboto"/>
                <a:sym typeface="Roboto"/>
              </a:rPr>
              <a:t>Protocontrol allows engineers and hobbyists to execute their vision for a user interface panel with a start-to-finish user interface development experience</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300">
                <a:solidFill>
                  <a:srgbClr val="343764"/>
                </a:solidFill>
                <a:latin typeface="Roboto"/>
                <a:ea typeface="Roboto"/>
                <a:cs typeface="Roboto"/>
                <a:sym typeface="Roboto"/>
              </a:rPr>
              <a:t>Bring the audience to the same place as us before diving into details, set the tone, differentiate ourselves from other projects </a:t>
            </a:r>
            <a:endParaRPr b="1"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sz="1300">
              <a:solidFill>
                <a:srgbClr val="343764"/>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i="1" sz="1800">
              <a:solidFill>
                <a:srgbClr val="343764"/>
              </a:solidFill>
              <a:latin typeface="Roboto"/>
              <a:ea typeface="Roboto"/>
              <a:cs typeface="Roboto"/>
              <a:sym typeface="Roboto"/>
            </a:endParaRPr>
          </a:p>
          <a:p>
            <a:pPr indent="-342900" lvl="0" marL="457200" rtl="0" algn="l">
              <a:spcBef>
                <a:spcPts val="1200"/>
              </a:spcBef>
              <a:spcAft>
                <a:spcPts val="0"/>
              </a:spcAft>
              <a:buClr>
                <a:srgbClr val="BBE617"/>
              </a:buClr>
              <a:buSzPts val="1800"/>
              <a:buFont typeface="Roboto"/>
              <a:buChar char="▸"/>
            </a:pPr>
            <a:r>
              <a:rPr i="1" lang="en" sz="1800">
                <a:solidFill>
                  <a:srgbClr val="343764"/>
                </a:solidFill>
                <a:latin typeface="Roboto"/>
                <a:ea typeface="Roboto"/>
                <a:cs typeface="Roboto"/>
                <a:sym typeface="Roboto"/>
              </a:rPr>
              <a:t>Software platform to design user interface layout</a:t>
            </a:r>
            <a:endParaRPr i="1" sz="1800">
              <a:solidFill>
                <a:srgbClr val="343764"/>
              </a:solidFill>
              <a:latin typeface="Roboto"/>
              <a:ea typeface="Roboto"/>
              <a:cs typeface="Roboto"/>
              <a:sym typeface="Roboto"/>
            </a:endParaRPr>
          </a:p>
          <a:p>
            <a:pPr indent="-342900" lvl="0" marL="457200" rtl="0" algn="l">
              <a:spcBef>
                <a:spcPts val="0"/>
              </a:spcBef>
              <a:spcAft>
                <a:spcPts val="0"/>
              </a:spcAft>
              <a:buClr>
                <a:srgbClr val="BBE617"/>
              </a:buClr>
              <a:buSzPts val="1800"/>
              <a:buFont typeface="Roboto"/>
              <a:buChar char="▸"/>
            </a:pPr>
            <a:r>
              <a:rPr i="1" lang="en" sz="1800">
                <a:solidFill>
                  <a:srgbClr val="343764"/>
                </a:solidFill>
                <a:latin typeface="Roboto"/>
                <a:ea typeface="Roboto"/>
                <a:cs typeface="Roboto"/>
                <a:sym typeface="Roboto"/>
              </a:rPr>
              <a:t>Touch-screen display </a:t>
            </a:r>
            <a:endParaRPr i="1" sz="1800">
              <a:solidFill>
                <a:srgbClr val="343764"/>
              </a:solidFill>
              <a:latin typeface="Roboto"/>
              <a:ea typeface="Roboto"/>
              <a:cs typeface="Roboto"/>
              <a:sym typeface="Roboto"/>
            </a:endParaRPr>
          </a:p>
          <a:p>
            <a:pPr indent="-342900" lvl="0" marL="457200" rtl="0" algn="l">
              <a:spcBef>
                <a:spcPts val="0"/>
              </a:spcBef>
              <a:spcAft>
                <a:spcPts val="0"/>
              </a:spcAft>
              <a:buClr>
                <a:srgbClr val="BBE617"/>
              </a:buClr>
              <a:buSzPts val="1800"/>
              <a:buFont typeface="Roboto"/>
              <a:buChar char="▸"/>
            </a:pPr>
            <a:r>
              <a:rPr i="1" lang="en" sz="1800">
                <a:solidFill>
                  <a:srgbClr val="343764"/>
                </a:solidFill>
                <a:latin typeface="Roboto"/>
                <a:ea typeface="Roboto"/>
                <a:cs typeface="Roboto"/>
                <a:sym typeface="Roboto"/>
              </a:rPr>
              <a:t>Hot swappable hardware</a:t>
            </a:r>
            <a:endParaRPr i="1" sz="1800">
              <a:solidFill>
                <a:srgbClr val="343764"/>
              </a:solidFill>
              <a:latin typeface="Roboto"/>
              <a:ea typeface="Roboto"/>
              <a:cs typeface="Roboto"/>
              <a:sym typeface="Roboto"/>
            </a:endParaRPr>
          </a:p>
          <a:p>
            <a:pPr indent="-342900" lvl="0" marL="457200" rtl="0" algn="l">
              <a:spcBef>
                <a:spcPts val="0"/>
              </a:spcBef>
              <a:spcAft>
                <a:spcPts val="0"/>
              </a:spcAft>
              <a:buClr>
                <a:srgbClr val="BBE617"/>
              </a:buClr>
              <a:buSzPts val="1800"/>
              <a:buFont typeface="Roboto"/>
              <a:buChar char="▸"/>
            </a:pPr>
            <a:r>
              <a:rPr i="1" lang="en" sz="1800">
                <a:solidFill>
                  <a:srgbClr val="343764"/>
                </a:solidFill>
                <a:latin typeface="Roboto"/>
                <a:ea typeface="Roboto"/>
                <a:cs typeface="Roboto"/>
                <a:sym typeface="Roboto"/>
              </a:rPr>
              <a:t>Compatible with industry standard technology</a:t>
            </a:r>
            <a:endParaRPr b="1" sz="1300">
              <a:solidFill>
                <a:srgbClr val="343764"/>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f2f1782a15_5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f2f1782a15_5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f2f1782a15_5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f2f1782a15_5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2d0dbd8f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2d0dbd8f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dd5e28fe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dd5e28fe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2f1782a15_5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2f1782a15_5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26a4b084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26a4b084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Julia. Julia represents our hobbyist market. Julia is in 10th grade. She has some experience with simple block coding but wants to branch out with some personal projects. Unlike Shannon, her critical constraint isn’t time. She needs something that can manage complexity without having a high barrier to entry.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30326e1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30326e1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dd5e28fe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dd5e28fe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 - </a:t>
            </a:r>
            <a:endParaRPr/>
          </a:p>
          <a:p>
            <a:pPr indent="-342900" lvl="0" marL="457200" rtl="0" algn="l">
              <a:spcBef>
                <a:spcPts val="0"/>
              </a:spcBef>
              <a:spcAft>
                <a:spcPts val="0"/>
              </a:spcAft>
              <a:buClr>
                <a:srgbClr val="343764"/>
              </a:buClr>
              <a:buSzPts val="1800"/>
              <a:buFont typeface="Dosis Medium"/>
              <a:buChar char="●"/>
            </a:pPr>
            <a:r>
              <a:rPr lang="en" sz="1800">
                <a:solidFill>
                  <a:srgbClr val="343764"/>
                </a:solidFill>
                <a:latin typeface="Dosis Medium"/>
                <a:ea typeface="Dosis Medium"/>
                <a:cs typeface="Dosis Medium"/>
                <a:sym typeface="Dosis Medium"/>
              </a:rPr>
              <a:t>The perfect middle ground between add on screen and all in one</a:t>
            </a:r>
            <a:endParaRPr sz="1800">
              <a:solidFill>
                <a:srgbClr val="343764"/>
              </a:solidFill>
              <a:latin typeface="Dosis Medium"/>
              <a:ea typeface="Dosis Medium"/>
              <a:cs typeface="Dosis Medium"/>
              <a:sym typeface="Dosis Medium"/>
            </a:endParaRPr>
          </a:p>
          <a:p>
            <a:pPr indent="-342900" lvl="0" marL="457200" rtl="0" algn="l">
              <a:spcBef>
                <a:spcPts val="0"/>
              </a:spcBef>
              <a:spcAft>
                <a:spcPts val="0"/>
              </a:spcAft>
              <a:buClr>
                <a:srgbClr val="343764"/>
              </a:buClr>
              <a:buSzPts val="1800"/>
              <a:buFont typeface="Dosis Medium"/>
              <a:buChar char="●"/>
            </a:pPr>
            <a:r>
              <a:rPr lang="en" sz="1800">
                <a:solidFill>
                  <a:srgbClr val="343764"/>
                </a:solidFill>
                <a:latin typeface="Dosis Medium"/>
                <a:ea typeface="Dosis Medium"/>
                <a:cs typeface="Dosis Medium"/>
                <a:sym typeface="Dosis Medium"/>
              </a:rPr>
              <a:t>Included microcontroller</a:t>
            </a:r>
            <a:endParaRPr sz="1800">
              <a:solidFill>
                <a:srgbClr val="343764"/>
              </a:solidFill>
              <a:latin typeface="Dosis Medium"/>
              <a:ea typeface="Dosis Medium"/>
              <a:cs typeface="Dosis Medium"/>
              <a:sym typeface="Dosis Medium"/>
            </a:endParaRPr>
          </a:p>
          <a:p>
            <a:pPr indent="-342900" lvl="0" marL="457200" rtl="0" algn="l">
              <a:spcBef>
                <a:spcPts val="0"/>
              </a:spcBef>
              <a:spcAft>
                <a:spcPts val="0"/>
              </a:spcAft>
              <a:buClr>
                <a:srgbClr val="343764"/>
              </a:buClr>
              <a:buSzPts val="1800"/>
              <a:buFont typeface="Dosis Medium"/>
              <a:buChar char="●"/>
            </a:pPr>
            <a:r>
              <a:rPr lang="en" sz="1800">
                <a:solidFill>
                  <a:srgbClr val="343764"/>
                </a:solidFill>
                <a:latin typeface="Dosis Medium"/>
                <a:ea typeface="Dosis Medium"/>
                <a:cs typeface="Dosis Medium"/>
                <a:sym typeface="Dosis Medium"/>
              </a:rPr>
              <a:t>We are a</a:t>
            </a:r>
            <a:r>
              <a:rPr i="1" lang="en" sz="1800">
                <a:solidFill>
                  <a:srgbClr val="343764"/>
                </a:solidFill>
                <a:latin typeface="Dosis Medium"/>
                <a:ea typeface="Dosis Medium"/>
                <a:cs typeface="Dosis Medium"/>
                <a:sym typeface="Dosis Medium"/>
              </a:rPr>
              <a:t> service</a:t>
            </a:r>
            <a:r>
              <a:rPr lang="en" sz="1800">
                <a:solidFill>
                  <a:srgbClr val="343764"/>
                </a:solidFill>
                <a:latin typeface="Dosis Medium"/>
                <a:ea typeface="Dosis Medium"/>
                <a:cs typeface="Dosis Medium"/>
                <a:sym typeface="Dosis Medium"/>
              </a:rPr>
              <a:t> not just a product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dd5e28fe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dd5e28fe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22222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87225" y="3724500"/>
            <a:ext cx="8369700" cy="6699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5" name="Shape 105"/>
        <p:cNvGrpSpPr/>
        <p:nvPr/>
      </p:nvGrpSpPr>
      <p:grpSpPr>
        <a:xfrm>
          <a:off x="0" y="0"/>
          <a:ext cx="0" cy="0"/>
          <a:chOff x="0" y="0"/>
          <a:chExt cx="0" cy="0"/>
        </a:xfrm>
      </p:grpSpPr>
      <p:sp>
        <p:nvSpPr>
          <p:cNvPr id="106" name="Google Shape;106;p1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7" name="Google Shape;107;p1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8" name="Google Shape;108;p11"/>
          <p:cNvGrpSpPr/>
          <p:nvPr/>
        </p:nvGrpSpPr>
        <p:grpSpPr>
          <a:xfrm>
            <a:off x="-903537" y="-17561"/>
            <a:ext cx="10524355" cy="5171411"/>
            <a:chOff x="-903537" y="-17561"/>
            <a:chExt cx="10524355" cy="5171411"/>
          </a:xfrm>
        </p:grpSpPr>
        <p:sp>
          <p:nvSpPr>
            <p:cNvPr id="109" name="Google Shape;109;p11"/>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11"/>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115" name="Shape 115"/>
        <p:cNvGrpSpPr/>
        <p:nvPr/>
      </p:nvGrpSpPr>
      <p:grpSpPr>
        <a:xfrm>
          <a:off x="0" y="0"/>
          <a:ext cx="0" cy="0"/>
          <a:chOff x="0" y="0"/>
          <a:chExt cx="0" cy="0"/>
        </a:xfrm>
      </p:grpSpPr>
      <p:sp>
        <p:nvSpPr>
          <p:cNvPr id="116" name="Google Shape;116;p1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117" name="Google Shape;117;p12"/>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3" name="Google Shape;123;p1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4" name="Google Shape;124;p12"/>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13"/>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27" name="Google Shape;127;p13"/>
          <p:cNvSpPr/>
          <p:nvPr/>
        </p:nvSpPr>
        <p:spPr>
          <a:xfrm flipH="1">
            <a:off x="742953" y="440630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a:off x="7861618" y="440630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rtl="0">
              <a:spcBef>
                <a:spcPts val="360"/>
              </a:spcBef>
              <a:spcAft>
                <a:spcPts val="0"/>
              </a:spcAft>
              <a:buClr>
                <a:srgbClr val="FFFFFF"/>
              </a:buClr>
              <a:buSzPts val="1800"/>
              <a:buNone/>
              <a:defRPr sz="1800">
                <a:solidFill>
                  <a:srgbClr val="FFFFFF"/>
                </a:solidFill>
              </a:defRPr>
            </a:lvl1pPr>
          </a:lstStyle>
          <a:p/>
        </p:txBody>
      </p:sp>
      <p:sp>
        <p:nvSpPr>
          <p:cNvPr id="132" name="Google Shape;132;p1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33" name="Google Shape;133;p13"/>
          <p:cNvPicPr preferRelativeResize="0"/>
          <p:nvPr/>
        </p:nvPicPr>
        <p:blipFill rotWithShape="1">
          <a:blip r:embed="rId2">
            <a:alphaModFix/>
          </a:blip>
          <a:srcRect b="67910" l="19433" r="63208" t="19918"/>
          <a:stretch/>
        </p:blipFill>
        <p:spPr>
          <a:xfrm>
            <a:off x="7861625" y="4467825"/>
            <a:ext cx="1190450" cy="6260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14"/>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136" name="Google Shape;136;p14"/>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p:cSld name="BLANK_1">
    <p:bg>
      <p:bgPr>
        <a:solidFill>
          <a:schemeClr val="dk1"/>
        </a:solidFill>
      </p:bgPr>
    </p:bg>
    <p:spTree>
      <p:nvGrpSpPr>
        <p:cNvPr id="140" name="Shape 140"/>
        <p:cNvGrpSpPr/>
        <p:nvPr/>
      </p:nvGrpSpPr>
      <p:grpSpPr>
        <a:xfrm>
          <a:off x="0" y="0"/>
          <a:ext cx="0" cy="0"/>
          <a:chOff x="0" y="0"/>
          <a:chExt cx="0" cy="0"/>
        </a:xfrm>
      </p:grpSpPr>
      <p:sp>
        <p:nvSpPr>
          <p:cNvPr id="141" name="Google Shape;141;p1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accent3"/>
          </a:solidFill>
          <a:ln>
            <a:noFill/>
          </a:ln>
        </p:spPr>
      </p:sp>
      <p:sp>
        <p:nvSpPr>
          <p:cNvPr id="142" name="Google Shape;142;p15"/>
          <p:cNvSpPr/>
          <p:nvPr/>
        </p:nvSpPr>
        <p:spPr>
          <a:xfrm flipH="1">
            <a:off x="-903537" y="-1756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flipH="1">
            <a:off x="472134" y="-9525"/>
            <a:ext cx="518400" cy="749100"/>
          </a:xfrm>
          <a:prstGeom prst="parallelogram">
            <a:avLst>
              <a:gd fmla="val 7500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inverted 1">
  <p:cSld name="BLANK_1_1">
    <p:bg>
      <p:bgPr>
        <a:solidFill>
          <a:srgbClr val="222222"/>
        </a:solidFill>
      </p:bgPr>
    </p:bg>
    <p:spTree>
      <p:nvGrpSpPr>
        <p:cNvPr id="146" name="Shape 146"/>
        <p:cNvGrpSpPr/>
        <p:nvPr/>
      </p:nvGrpSpPr>
      <p:grpSpPr>
        <a:xfrm>
          <a:off x="0" y="0"/>
          <a:ext cx="0" cy="0"/>
          <a:chOff x="0" y="0"/>
          <a:chExt cx="0" cy="0"/>
        </a:xfrm>
      </p:grpSpPr>
      <p:sp>
        <p:nvSpPr>
          <p:cNvPr id="147" name="Google Shape;147;p16"/>
          <p:cNvSpPr/>
          <p:nvPr/>
        </p:nvSpPr>
        <p:spPr>
          <a:xfrm flipH="1">
            <a:off x="-903537" y="-8711"/>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50" name="Google Shape;150;p16"/>
          <p:cNvPicPr preferRelativeResize="0"/>
          <p:nvPr/>
        </p:nvPicPr>
        <p:blipFill rotWithShape="1">
          <a:blip r:embed="rId2">
            <a:alphaModFix/>
          </a:blip>
          <a:srcRect b="67910" l="19433" r="63208" t="19918"/>
          <a:stretch/>
        </p:blipFill>
        <p:spPr>
          <a:xfrm>
            <a:off x="7745950" y="-8700"/>
            <a:ext cx="1190450" cy="6260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
    <p:spTree>
      <p:nvGrpSpPr>
        <p:cNvPr id="151" name="Shape 151"/>
        <p:cNvGrpSpPr/>
        <p:nvPr/>
      </p:nvGrpSpPr>
      <p:grpSpPr>
        <a:xfrm>
          <a:off x="0" y="0"/>
          <a:ext cx="0" cy="0"/>
          <a:chOff x="0" y="0"/>
          <a:chExt cx="0" cy="0"/>
        </a:xfrm>
      </p:grpSpPr>
      <p:sp>
        <p:nvSpPr>
          <p:cNvPr id="152" name="Google Shape;152;p17"/>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3" name="Google Shape;153;p1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
  <p:cSld name="CUSTOM_1_1">
    <p:spTree>
      <p:nvGrpSpPr>
        <p:cNvPr id="154" name="Shape 154"/>
        <p:cNvGrpSpPr/>
        <p:nvPr/>
      </p:nvGrpSpPr>
      <p:grpSpPr>
        <a:xfrm>
          <a:off x="0" y="0"/>
          <a:ext cx="0" cy="0"/>
          <a:chOff x="0" y="0"/>
          <a:chExt cx="0" cy="0"/>
        </a:xfrm>
      </p:grpSpPr>
      <p:sp>
        <p:nvSpPr>
          <p:cNvPr id="155" name="Google Shape;155;p18"/>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56" name="Google Shape;156;p1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1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58" name="Shape 158"/>
        <p:cNvGrpSpPr/>
        <p:nvPr/>
      </p:nvGrpSpPr>
      <p:grpSpPr>
        <a:xfrm>
          <a:off x="0" y="0"/>
          <a:ext cx="0" cy="0"/>
          <a:chOff x="0" y="0"/>
          <a:chExt cx="0" cy="0"/>
        </a:xfrm>
      </p:grpSpPr>
      <p:sp>
        <p:nvSpPr>
          <p:cNvPr id="159" name="Google Shape;159;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2" name="Shape 162"/>
        <p:cNvGrpSpPr/>
        <p:nvPr/>
      </p:nvGrpSpPr>
      <p:grpSpPr>
        <a:xfrm>
          <a:off x="0" y="0"/>
          <a:ext cx="0" cy="0"/>
          <a:chOff x="0" y="0"/>
          <a:chExt cx="0" cy="0"/>
        </a:xfrm>
      </p:grpSpPr>
      <p:sp>
        <p:nvSpPr>
          <p:cNvPr id="163" name="Google Shape;16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4" name="Google Shape;16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sp>
        <p:nvSpPr>
          <p:cNvPr id="16" name="Google Shape;16;p3"/>
          <p:cNvSpPr txBox="1"/>
          <p:nvPr>
            <p:ph type="title"/>
          </p:nvPr>
        </p:nvSpPr>
        <p:spPr>
          <a:xfrm>
            <a:off x="1104900" y="276075"/>
            <a:ext cx="6724500" cy="749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atin typeface="Roboto"/>
                <a:ea typeface="Roboto"/>
                <a:cs typeface="Roboto"/>
                <a:sym typeface="Roboto"/>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17" name="Google Shape;17;p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8" name="Google Shape;18;p3"/>
          <p:cNvGrpSpPr/>
          <p:nvPr/>
        </p:nvGrpSpPr>
        <p:grpSpPr>
          <a:xfrm>
            <a:off x="1526678" y="2220366"/>
            <a:ext cx="6090715" cy="702675"/>
            <a:chOff x="3571" y="2240822"/>
            <a:chExt cx="8120953" cy="936900"/>
          </a:xfrm>
        </p:grpSpPr>
        <p:sp>
          <p:nvSpPr>
            <p:cNvPr id="19" name="Google Shape;19;p3"/>
            <p:cNvSpPr/>
            <p:nvPr/>
          </p:nvSpPr>
          <p:spPr>
            <a:xfrm>
              <a:off x="3571"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3"/>
            <p:cNvSpPr txBox="1"/>
            <p:nvPr/>
          </p:nvSpPr>
          <p:spPr>
            <a:xfrm>
              <a:off x="31015"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1" name="Google Shape;21;p3"/>
            <p:cNvSpPr/>
            <p:nvPr/>
          </p:nvSpPr>
          <p:spPr>
            <a:xfrm>
              <a:off x="1721445"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3"/>
            <p:cNvSpPr txBox="1"/>
            <p:nvPr/>
          </p:nvSpPr>
          <p:spPr>
            <a:xfrm>
              <a:off x="1721445"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3" name="Google Shape;23;p3"/>
            <p:cNvSpPr/>
            <p:nvPr/>
          </p:nvSpPr>
          <p:spPr>
            <a:xfrm>
              <a:off x="2189956"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3"/>
            <p:cNvSpPr txBox="1"/>
            <p:nvPr/>
          </p:nvSpPr>
          <p:spPr>
            <a:xfrm>
              <a:off x="2217400"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5" name="Google Shape;25;p3"/>
            <p:cNvSpPr/>
            <p:nvPr/>
          </p:nvSpPr>
          <p:spPr>
            <a:xfrm>
              <a:off x="3907829"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3"/>
            <p:cNvSpPr txBox="1"/>
            <p:nvPr/>
          </p:nvSpPr>
          <p:spPr>
            <a:xfrm>
              <a:off x="3907829"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27" name="Google Shape;27;p3"/>
            <p:cNvSpPr/>
            <p:nvPr/>
          </p:nvSpPr>
          <p:spPr>
            <a:xfrm>
              <a:off x="4376340"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3"/>
            <p:cNvSpPr txBox="1"/>
            <p:nvPr/>
          </p:nvSpPr>
          <p:spPr>
            <a:xfrm>
              <a:off x="4403784"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sp>
          <p:nvSpPr>
            <p:cNvPr id="29" name="Google Shape;29;p3"/>
            <p:cNvSpPr/>
            <p:nvPr/>
          </p:nvSpPr>
          <p:spPr>
            <a:xfrm>
              <a:off x="6094214" y="2515682"/>
              <a:ext cx="331200" cy="387300"/>
            </a:xfrm>
            <a:prstGeom prst="rightArrow">
              <a:avLst>
                <a:gd fmla="val 60000" name="adj1"/>
                <a:gd fmla="val 50000" name="adj2"/>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3"/>
            <p:cNvSpPr txBox="1"/>
            <p:nvPr/>
          </p:nvSpPr>
          <p:spPr>
            <a:xfrm>
              <a:off x="6094214" y="2593142"/>
              <a:ext cx="231900" cy="232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31" name="Google Shape;31;p3"/>
            <p:cNvSpPr/>
            <p:nvPr/>
          </p:nvSpPr>
          <p:spPr>
            <a:xfrm>
              <a:off x="6562724" y="2240822"/>
              <a:ext cx="1561800" cy="9369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 name="Google Shape;32;p3"/>
            <p:cNvSpPr txBox="1"/>
            <p:nvPr/>
          </p:nvSpPr>
          <p:spPr>
            <a:xfrm>
              <a:off x="6590168" y="2268266"/>
              <a:ext cx="1506900" cy="882000"/>
            </a:xfrm>
            <a:prstGeom prst="rect">
              <a:avLst/>
            </a:prstGeom>
            <a:solidFill>
              <a:schemeClr val="accent2"/>
            </a:solid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3000"/>
                <a:buFont typeface="Calibri"/>
                <a:buNone/>
              </a:pPr>
              <a:r>
                <a:t/>
              </a:r>
              <a:endParaRPr b="0" i="0" sz="30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5" name="Shape 165"/>
        <p:cNvGrpSpPr/>
        <p:nvPr/>
      </p:nvGrpSpPr>
      <p:grpSpPr>
        <a:xfrm>
          <a:off x="0" y="0"/>
          <a:ext cx="0" cy="0"/>
          <a:chOff x="0" y="0"/>
          <a:chExt cx="0" cy="0"/>
        </a:xfrm>
      </p:grpSpPr>
      <p:sp>
        <p:nvSpPr>
          <p:cNvPr id="166" name="Google Shape;166;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9" name="Shape 169"/>
        <p:cNvGrpSpPr/>
        <p:nvPr/>
      </p:nvGrpSpPr>
      <p:grpSpPr>
        <a:xfrm>
          <a:off x="0" y="0"/>
          <a:ext cx="0" cy="0"/>
          <a:chOff x="0" y="0"/>
          <a:chExt cx="0" cy="0"/>
        </a:xfrm>
      </p:grpSpPr>
      <p:sp>
        <p:nvSpPr>
          <p:cNvPr id="170" name="Google Shape;170;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71" name="Google Shape;171;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2" name="Google Shape;17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33" name="Shape 33"/>
        <p:cNvGrpSpPr/>
        <p:nvPr/>
      </p:nvGrpSpPr>
      <p:grpSpPr>
        <a:xfrm>
          <a:off x="0" y="0"/>
          <a:ext cx="0" cy="0"/>
          <a:chOff x="0" y="0"/>
          <a:chExt cx="0" cy="0"/>
        </a:xfrm>
      </p:grpSpPr>
      <p:sp>
        <p:nvSpPr>
          <p:cNvPr id="34" name="Google Shape;34;p4"/>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35" name="Google Shape;35;p4"/>
          <p:cNvSpPr/>
          <p:nvPr/>
        </p:nvSpPr>
        <p:spPr>
          <a:xfrm flipH="1">
            <a:off x="-388900" y="4394400"/>
            <a:ext cx="8172300" cy="749100"/>
          </a:xfrm>
          <a:prstGeom prst="parallelogram">
            <a:avLst>
              <a:gd fmla="val 51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6" name="Google Shape;36;p4"/>
          <p:cNvSpPr/>
          <p:nvPr/>
        </p:nvSpPr>
        <p:spPr>
          <a:xfrm flipH="1">
            <a:off x="1028475" y="4166400"/>
            <a:ext cx="8369700" cy="2280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4"/>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2.0">
  <p:cSld name="TITLE_1_2">
    <p:bg>
      <p:bgPr>
        <a:solidFill>
          <a:schemeClr val="accent1"/>
        </a:solidFill>
      </p:bgPr>
    </p:bg>
    <p:spTree>
      <p:nvGrpSpPr>
        <p:cNvPr id="40" name="Shape 40"/>
        <p:cNvGrpSpPr/>
        <p:nvPr/>
      </p:nvGrpSpPr>
      <p:grpSpPr>
        <a:xfrm>
          <a:off x="0" y="0"/>
          <a:ext cx="0" cy="0"/>
          <a:chOff x="0" y="0"/>
          <a:chExt cx="0" cy="0"/>
        </a:xfrm>
      </p:grpSpPr>
      <p:sp>
        <p:nvSpPr>
          <p:cNvPr id="41" name="Google Shape;41;p5"/>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42" name="Google Shape;42;p5"/>
          <p:cNvSpPr/>
          <p:nvPr/>
        </p:nvSpPr>
        <p:spPr>
          <a:xfrm flipH="1">
            <a:off x="929650" y="3642425"/>
            <a:ext cx="8629800" cy="752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ctrTitle"/>
          </p:nvPr>
        </p:nvSpPr>
        <p:spPr>
          <a:xfrm>
            <a:off x="1332025" y="3234725"/>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4" name="Google Shape;4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5" name="Shape 45"/>
        <p:cNvGrpSpPr/>
        <p:nvPr/>
      </p:nvGrpSpPr>
      <p:grpSpPr>
        <a:xfrm>
          <a:off x="0" y="0"/>
          <a:ext cx="0" cy="0"/>
          <a:chOff x="0" y="0"/>
          <a:chExt cx="0" cy="0"/>
        </a:xfrm>
      </p:grpSpPr>
      <p:sp>
        <p:nvSpPr>
          <p:cNvPr id="46" name="Google Shape;46;p6"/>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chemeClr val="lt2"/>
          </a:solidFill>
          <a:ln>
            <a:noFill/>
          </a:ln>
        </p:spPr>
      </p:sp>
      <p:sp>
        <p:nvSpPr>
          <p:cNvPr id="47" name="Google Shape;47;p6"/>
          <p:cNvSpPr/>
          <p:nvPr/>
        </p:nvSpPr>
        <p:spPr>
          <a:xfrm flipH="1">
            <a:off x="-647600" y="-14750"/>
            <a:ext cx="24819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rtl="0">
              <a:spcBef>
                <a:spcPts val="0"/>
              </a:spcBef>
              <a:spcAft>
                <a:spcPts val="0"/>
              </a:spcAft>
              <a:buSzPts val="3600"/>
              <a:buChar char="▹"/>
              <a:defRPr i="1" sz="3600"/>
            </a:lvl9pPr>
          </a:lstStyle>
          <a:p/>
        </p:txBody>
      </p:sp>
      <p:sp>
        <p:nvSpPr>
          <p:cNvPr id="49" name="Google Shape;49;p6"/>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0" name="Google Shape;50;p6"/>
          <p:cNvSpPr/>
          <p:nvPr/>
        </p:nvSpPr>
        <p:spPr>
          <a:xfrm flipH="1">
            <a:off x="1440947" y="-14750"/>
            <a:ext cx="7458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6957299" y="4394650"/>
            <a:ext cx="26439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53" name="Google Shape;53;p6"/>
          <p:cNvSpPr/>
          <p:nvPr/>
        </p:nvSpPr>
        <p:spPr>
          <a:xfrm flipH="1">
            <a:off x="6626547" y="4394650"/>
            <a:ext cx="7458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5" name="Shape 55"/>
        <p:cNvGrpSpPr/>
        <p:nvPr/>
      </p:nvGrpSpPr>
      <p:grpSpPr>
        <a:xfrm>
          <a:off x="0" y="0"/>
          <a:ext cx="0" cy="0"/>
          <a:chOff x="0" y="0"/>
          <a:chExt cx="0" cy="0"/>
        </a:xfrm>
      </p:grpSpPr>
      <p:grpSp>
        <p:nvGrpSpPr>
          <p:cNvPr id="56" name="Google Shape;56;p7"/>
          <p:cNvGrpSpPr/>
          <p:nvPr/>
        </p:nvGrpSpPr>
        <p:grpSpPr>
          <a:xfrm>
            <a:off x="-903537" y="-38100"/>
            <a:ext cx="10524355" cy="5214650"/>
            <a:chOff x="-903537" y="-38100"/>
            <a:chExt cx="10524355" cy="5214650"/>
          </a:xfrm>
        </p:grpSpPr>
        <p:sp>
          <p:nvSpPr>
            <p:cNvPr id="57" name="Google Shape;57;p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58" name="Google Shape;58;p7"/>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4" name="Google Shape;64;p7"/>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5" name="Google Shape;65;p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7"/>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7" name="Shape 67"/>
        <p:cNvGrpSpPr/>
        <p:nvPr/>
      </p:nvGrpSpPr>
      <p:grpSpPr>
        <a:xfrm>
          <a:off x="0" y="0"/>
          <a:ext cx="0" cy="0"/>
          <a:chOff x="0" y="0"/>
          <a:chExt cx="0" cy="0"/>
        </a:xfrm>
      </p:grpSpPr>
      <p:grpSp>
        <p:nvGrpSpPr>
          <p:cNvPr id="68" name="Google Shape;68;p8"/>
          <p:cNvGrpSpPr/>
          <p:nvPr/>
        </p:nvGrpSpPr>
        <p:grpSpPr>
          <a:xfrm>
            <a:off x="-903537" y="-38100"/>
            <a:ext cx="10524355" cy="5214650"/>
            <a:chOff x="-903537" y="-38100"/>
            <a:chExt cx="10524355" cy="5214650"/>
          </a:xfrm>
        </p:grpSpPr>
        <p:sp>
          <p:nvSpPr>
            <p:cNvPr id="69" name="Google Shape;69;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70" name="Google Shape;70;p8"/>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b="0" sz="2400"/>
            </a:lvl2pPr>
            <a:lvl3pPr lvl="2" rtl="0">
              <a:spcBef>
                <a:spcPts val="0"/>
              </a:spcBef>
              <a:spcAft>
                <a:spcPts val="0"/>
              </a:spcAft>
              <a:buSzPts val="2400"/>
              <a:buNone/>
              <a:defRPr b="0" sz="2400"/>
            </a:lvl3pPr>
            <a:lvl4pPr lvl="3" rtl="0">
              <a:spcBef>
                <a:spcPts val="0"/>
              </a:spcBef>
              <a:spcAft>
                <a:spcPts val="0"/>
              </a:spcAft>
              <a:buSzPts val="2400"/>
              <a:buNone/>
              <a:defRPr b="0" sz="2400"/>
            </a:lvl4pPr>
            <a:lvl5pPr lvl="4" rtl="0">
              <a:spcBef>
                <a:spcPts val="0"/>
              </a:spcBef>
              <a:spcAft>
                <a:spcPts val="0"/>
              </a:spcAft>
              <a:buSzPts val="2400"/>
              <a:buNone/>
              <a:defRPr b="0" sz="2400"/>
            </a:lvl5pPr>
            <a:lvl6pPr lvl="5" rtl="0">
              <a:spcBef>
                <a:spcPts val="0"/>
              </a:spcBef>
              <a:spcAft>
                <a:spcPts val="0"/>
              </a:spcAft>
              <a:buSzPts val="2400"/>
              <a:buNone/>
              <a:defRPr b="0" sz="2400"/>
            </a:lvl6pPr>
            <a:lvl7pPr lvl="6" rtl="0">
              <a:spcBef>
                <a:spcPts val="0"/>
              </a:spcBef>
              <a:spcAft>
                <a:spcPts val="0"/>
              </a:spcAft>
              <a:buSzPts val="2400"/>
              <a:buNone/>
              <a:defRPr b="0" sz="2400"/>
            </a:lvl7pPr>
            <a:lvl8pPr lvl="7" rtl="0">
              <a:spcBef>
                <a:spcPts val="0"/>
              </a:spcBef>
              <a:spcAft>
                <a:spcPts val="0"/>
              </a:spcAft>
              <a:buSzPts val="2400"/>
              <a:buNone/>
              <a:defRPr b="0" sz="2400"/>
            </a:lvl8pPr>
            <a:lvl9pPr lvl="8" rtl="0">
              <a:spcBef>
                <a:spcPts val="0"/>
              </a:spcBef>
              <a:spcAft>
                <a:spcPts val="0"/>
              </a:spcAft>
              <a:buSzPts val="2400"/>
              <a:buNone/>
              <a:defRPr b="0" sz="2400"/>
            </a:lvl9pPr>
          </a:lstStyle>
          <a:p/>
        </p:txBody>
      </p:sp>
      <p:sp>
        <p:nvSpPr>
          <p:cNvPr id="76" name="Google Shape;76;p8"/>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7" name="Google Shape;77;p8"/>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78" name="Google Shape;78;p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9" name="Google Shape;79;p8"/>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0" name="Shape 80"/>
        <p:cNvGrpSpPr/>
        <p:nvPr/>
      </p:nvGrpSpPr>
      <p:grpSpPr>
        <a:xfrm>
          <a:off x="0" y="0"/>
          <a:ext cx="0" cy="0"/>
          <a:chOff x="0" y="0"/>
          <a:chExt cx="0" cy="0"/>
        </a:xfrm>
      </p:grpSpPr>
      <p:grpSp>
        <p:nvGrpSpPr>
          <p:cNvPr id="81" name="Google Shape;81;p9"/>
          <p:cNvGrpSpPr/>
          <p:nvPr/>
        </p:nvGrpSpPr>
        <p:grpSpPr>
          <a:xfrm>
            <a:off x="-903537" y="-38100"/>
            <a:ext cx="10524355" cy="5214650"/>
            <a:chOff x="-903537" y="-38100"/>
            <a:chExt cx="10524355" cy="5214650"/>
          </a:xfrm>
        </p:grpSpPr>
        <p:sp>
          <p:nvSpPr>
            <p:cNvPr id="82" name="Google Shape;82;p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83" name="Google Shape;83;p9"/>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9" name="Google Shape;89;p9"/>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0" name="Google Shape;90;p9"/>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1" name="Google Shape;91;p9"/>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2" name="Google Shape;92;p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93" name="Google Shape;93;p9"/>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grpSp>
        <p:nvGrpSpPr>
          <p:cNvPr id="95" name="Google Shape;95;p10"/>
          <p:cNvGrpSpPr/>
          <p:nvPr/>
        </p:nvGrpSpPr>
        <p:grpSpPr>
          <a:xfrm>
            <a:off x="-903537" y="-38100"/>
            <a:ext cx="10524355" cy="5214650"/>
            <a:chOff x="-903537" y="-38100"/>
            <a:chExt cx="10524355" cy="5214650"/>
          </a:xfrm>
        </p:grpSpPr>
        <p:sp>
          <p:nvSpPr>
            <p:cNvPr id="96" name="Google Shape;96;p1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chemeClr val="lt2"/>
            </a:solidFill>
            <a:ln>
              <a:noFill/>
            </a:ln>
          </p:spPr>
        </p:sp>
        <p:sp>
          <p:nvSpPr>
            <p:cNvPr id="97" name="Google Shape;97;p10"/>
            <p:cNvSpPr/>
            <p:nvPr/>
          </p:nvSpPr>
          <p:spPr>
            <a:xfrm flipH="1">
              <a:off x="-903537" y="-17561"/>
              <a:ext cx="17592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472134" y="-9525"/>
              <a:ext cx="518400" cy="749100"/>
            </a:xfrm>
            <a:prstGeom prst="parallelogram">
              <a:avLst>
                <a:gd fmla="val 750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a:off x="742953" y="272850"/>
              <a:ext cx="7505700" cy="749100"/>
            </a:xfrm>
            <a:prstGeom prst="parallelogram">
              <a:avLst>
                <a:gd fmla="val 5154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7861618" y="272850"/>
              <a:ext cx="1759200" cy="7491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a:off x="990375" y="4925850"/>
              <a:ext cx="8369700" cy="228000"/>
            </a:xfrm>
            <a:prstGeom prst="parallelogram">
              <a:avLst>
                <a:gd fmla="val 515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3" name="Google Shape;103;p1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04" name="Google Shape;104;p10"/>
          <p:cNvPicPr preferRelativeResize="0"/>
          <p:nvPr/>
        </p:nvPicPr>
        <p:blipFill rotWithShape="1">
          <a:blip r:embed="rId2">
            <a:alphaModFix/>
          </a:blip>
          <a:srcRect b="67910" l="19433" r="63208" t="19918"/>
          <a:stretch/>
        </p:blipFill>
        <p:spPr>
          <a:xfrm>
            <a:off x="7953550" y="337600"/>
            <a:ext cx="1190450" cy="6260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rt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p:txBody>
      </p:sp>
      <p:sp>
        <p:nvSpPr>
          <p:cNvPr id="7" name="Google Shape;7;p1"/>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rtl="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indent="-381000" lvl="2" marL="1371600" rtl="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indent="-342900" lvl="3" marL="1828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indent="-342900" lvl="4" marL="22860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indent="-342900" lvl="5" marL="27432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indent="-342900" lvl="6" marL="32004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indent="-342900" lvl="7" marL="36576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indent="-342900" lvl="8" marL="4114800" rtl="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rtl="0" algn="ctr">
              <a:buNone/>
              <a:defRPr b="1" sz="1300">
                <a:solidFill>
                  <a:schemeClr val="lt1"/>
                </a:solidFill>
                <a:latin typeface="Roboto"/>
                <a:ea typeface="Roboto"/>
                <a:cs typeface="Roboto"/>
                <a:sym typeface="Roboto"/>
              </a:defRPr>
            </a:lvl1pPr>
            <a:lvl2pPr lvl="1" rtl="0" algn="ctr">
              <a:buNone/>
              <a:defRPr b="1" sz="1300">
                <a:solidFill>
                  <a:schemeClr val="lt1"/>
                </a:solidFill>
                <a:latin typeface="Roboto"/>
                <a:ea typeface="Roboto"/>
                <a:cs typeface="Roboto"/>
                <a:sym typeface="Roboto"/>
              </a:defRPr>
            </a:lvl2pPr>
            <a:lvl3pPr lvl="2" rtl="0" algn="ctr">
              <a:buNone/>
              <a:defRPr b="1" sz="1300">
                <a:solidFill>
                  <a:schemeClr val="lt1"/>
                </a:solidFill>
                <a:latin typeface="Roboto"/>
                <a:ea typeface="Roboto"/>
                <a:cs typeface="Roboto"/>
                <a:sym typeface="Roboto"/>
              </a:defRPr>
            </a:lvl3pPr>
            <a:lvl4pPr lvl="3" rtl="0" algn="ctr">
              <a:buNone/>
              <a:defRPr b="1" sz="1300">
                <a:solidFill>
                  <a:schemeClr val="lt1"/>
                </a:solidFill>
                <a:latin typeface="Roboto"/>
                <a:ea typeface="Roboto"/>
                <a:cs typeface="Roboto"/>
                <a:sym typeface="Roboto"/>
              </a:defRPr>
            </a:lvl4pPr>
            <a:lvl5pPr lvl="4" rtl="0" algn="ctr">
              <a:buNone/>
              <a:defRPr b="1" sz="1300">
                <a:solidFill>
                  <a:schemeClr val="lt1"/>
                </a:solidFill>
                <a:latin typeface="Roboto"/>
                <a:ea typeface="Roboto"/>
                <a:cs typeface="Roboto"/>
                <a:sym typeface="Roboto"/>
              </a:defRPr>
            </a:lvl5pPr>
            <a:lvl6pPr lvl="5" rtl="0" algn="ctr">
              <a:buNone/>
              <a:defRPr b="1" sz="1300">
                <a:solidFill>
                  <a:schemeClr val="lt1"/>
                </a:solidFill>
                <a:latin typeface="Roboto"/>
                <a:ea typeface="Roboto"/>
                <a:cs typeface="Roboto"/>
                <a:sym typeface="Roboto"/>
              </a:defRPr>
            </a:lvl6pPr>
            <a:lvl7pPr lvl="6" rtl="0" algn="ctr">
              <a:buNone/>
              <a:defRPr b="1" sz="1300">
                <a:solidFill>
                  <a:schemeClr val="lt1"/>
                </a:solidFill>
                <a:latin typeface="Roboto"/>
                <a:ea typeface="Roboto"/>
                <a:cs typeface="Roboto"/>
                <a:sym typeface="Roboto"/>
              </a:defRPr>
            </a:lvl7pPr>
            <a:lvl8pPr lvl="7" rtl="0" algn="ctr">
              <a:buNone/>
              <a:defRPr b="1" sz="1300">
                <a:solidFill>
                  <a:schemeClr val="lt1"/>
                </a:solidFill>
                <a:latin typeface="Roboto"/>
                <a:ea typeface="Roboto"/>
                <a:cs typeface="Roboto"/>
                <a:sym typeface="Roboto"/>
              </a:defRPr>
            </a:lvl8pPr>
            <a:lvl9pPr lvl="8" rtl="0" algn="ctr">
              <a:buNone/>
              <a:defRPr b="1" sz="13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3.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7.png"/><Relationship Id="rId5" Type="http://schemas.openxmlformats.org/officeDocument/2006/relationships/image" Target="../media/image39.png"/><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2.jpg"/><Relationship Id="rId5" Type="http://schemas.openxmlformats.org/officeDocument/2006/relationships/image" Target="../media/image18.jpg"/><Relationship Id="rId6"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9.jpg"/><Relationship Id="rId6" Type="http://schemas.openxmlformats.org/officeDocument/2006/relationships/image" Target="../media/image21.jpg"/><Relationship Id="rId7" Type="http://schemas.openxmlformats.org/officeDocument/2006/relationships/image" Target="../media/image7.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5.jpg"/><Relationship Id="rId5"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5.png"/><Relationship Id="rId12"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7.png"/><Relationship Id="rId9" Type="http://schemas.openxmlformats.org/officeDocument/2006/relationships/image" Target="../media/image12.png"/><Relationship Id="rId5" Type="http://schemas.openxmlformats.org/officeDocument/2006/relationships/image" Target="../media/image39.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hyperlink" Target="https://m5stack.com/" TargetMode="External"/><Relationship Id="rId5" Type="http://schemas.openxmlformats.org/officeDocument/2006/relationships/image" Target="../media/image37.png"/><Relationship Id="rId6" Type="http://schemas.openxmlformats.org/officeDocument/2006/relationships/image" Target="../media/image3.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ctrTitle"/>
          </p:nvPr>
        </p:nvSpPr>
        <p:spPr>
          <a:xfrm>
            <a:off x="1172400" y="201492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ProtoControl</a:t>
            </a:r>
            <a:endParaRPr b="1"/>
          </a:p>
        </p:txBody>
      </p:sp>
      <p:sp>
        <p:nvSpPr>
          <p:cNvPr id="178" name="Google Shape;178;p23"/>
          <p:cNvSpPr txBox="1"/>
          <p:nvPr>
            <p:ph idx="4294967295" type="subTitle"/>
          </p:nvPr>
        </p:nvSpPr>
        <p:spPr>
          <a:xfrm>
            <a:off x="1480300" y="3800200"/>
            <a:ext cx="77151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600"/>
              </a:spcBef>
              <a:spcAft>
                <a:spcPts val="0"/>
              </a:spcAft>
              <a:buSzPts val="935"/>
              <a:buNone/>
            </a:pPr>
            <a:r>
              <a:rPr lang="en" sz="1800"/>
              <a:t>A User Interface Development Cheat Code</a:t>
            </a:r>
            <a:endParaRPr sz="1800"/>
          </a:p>
        </p:txBody>
      </p:sp>
      <p:pic>
        <p:nvPicPr>
          <p:cNvPr id="179" name="Google Shape;179;p23"/>
          <p:cNvPicPr preferRelativeResize="0"/>
          <p:nvPr/>
        </p:nvPicPr>
        <p:blipFill>
          <a:blip r:embed="rId3">
            <a:alphaModFix/>
          </a:blip>
          <a:stretch>
            <a:fillRect/>
          </a:stretch>
        </p:blipFill>
        <p:spPr>
          <a:xfrm>
            <a:off x="6080725" y="0"/>
            <a:ext cx="3114675" cy="1038225"/>
          </a:xfrm>
          <a:prstGeom prst="rect">
            <a:avLst/>
          </a:prstGeom>
          <a:noFill/>
          <a:ln>
            <a:noFill/>
          </a:ln>
        </p:spPr>
      </p:pic>
      <p:sp>
        <p:nvSpPr>
          <p:cNvPr id="180" name="Google Shape;180;p23"/>
          <p:cNvSpPr txBox="1"/>
          <p:nvPr/>
        </p:nvSpPr>
        <p:spPr>
          <a:xfrm>
            <a:off x="7184850" y="3800200"/>
            <a:ext cx="24060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sis SemiBold"/>
                <a:ea typeface="Dosis SemiBold"/>
                <a:cs typeface="Dosis SemiBold"/>
                <a:sym typeface="Dosis SemiBold"/>
              </a:rPr>
              <a:t>Kelly Mae Allen</a:t>
            </a:r>
            <a:endParaRPr sz="2200">
              <a:solidFill>
                <a:schemeClr val="dk1"/>
              </a:solidFill>
              <a:latin typeface="Dosis SemiBold"/>
              <a:ea typeface="Dosis SemiBold"/>
              <a:cs typeface="Dosis SemiBold"/>
              <a:sym typeface="Dosi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p:nvPr/>
        </p:nvSpPr>
        <p:spPr>
          <a:xfrm>
            <a:off x="6486865" y="1557300"/>
            <a:ext cx="2399700" cy="2676600"/>
          </a:xfrm>
          <a:prstGeom prst="roundRect">
            <a:avLst>
              <a:gd fmla="val 16667" name="adj"/>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8" name="Google Shape;288;p32"/>
          <p:cNvSpPr/>
          <p:nvPr/>
        </p:nvSpPr>
        <p:spPr>
          <a:xfrm>
            <a:off x="3372145" y="1557300"/>
            <a:ext cx="2399700" cy="2676600"/>
          </a:xfrm>
          <a:prstGeom prst="roundRect">
            <a:avLst>
              <a:gd fmla="val 16667" name="adj"/>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9" name="Google Shape;289;p32"/>
          <p:cNvSpPr/>
          <p:nvPr/>
        </p:nvSpPr>
        <p:spPr>
          <a:xfrm>
            <a:off x="257425" y="1557300"/>
            <a:ext cx="2399700" cy="2676600"/>
          </a:xfrm>
          <a:prstGeom prst="roundRect">
            <a:avLst>
              <a:gd fmla="val 16667" name="adj"/>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0" name="Google Shape;290;p3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Flow</a:t>
            </a:r>
            <a:endParaRPr/>
          </a:p>
        </p:txBody>
      </p:sp>
      <p:sp>
        <p:nvSpPr>
          <p:cNvPr id="291" name="Google Shape;291;p3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2" name="Google Shape;292;p32"/>
          <p:cNvPicPr preferRelativeResize="0"/>
          <p:nvPr/>
        </p:nvPicPr>
        <p:blipFill>
          <a:blip r:embed="rId3">
            <a:alphaModFix/>
          </a:blip>
          <a:stretch>
            <a:fillRect/>
          </a:stretch>
        </p:blipFill>
        <p:spPr>
          <a:xfrm>
            <a:off x="293962" y="2143192"/>
            <a:ext cx="2258074" cy="1637418"/>
          </a:xfrm>
          <a:prstGeom prst="rect">
            <a:avLst/>
          </a:prstGeom>
          <a:noFill/>
          <a:ln>
            <a:noFill/>
          </a:ln>
          <a:effectLst>
            <a:outerShdw blurRad="57150" rotWithShape="0" algn="bl" dir="8460000" dist="76200">
              <a:srgbClr val="000000">
                <a:alpha val="40000"/>
              </a:srgbClr>
            </a:outerShdw>
          </a:effectLst>
        </p:spPr>
      </p:pic>
      <p:pic>
        <p:nvPicPr>
          <p:cNvPr id="293" name="Google Shape;293;p32"/>
          <p:cNvPicPr preferRelativeResize="0"/>
          <p:nvPr/>
        </p:nvPicPr>
        <p:blipFill>
          <a:blip r:embed="rId4">
            <a:alphaModFix amt="78000"/>
          </a:blip>
          <a:stretch>
            <a:fillRect/>
          </a:stretch>
        </p:blipFill>
        <p:spPr>
          <a:xfrm>
            <a:off x="707859" y="2322005"/>
            <a:ext cx="1461878" cy="768360"/>
          </a:xfrm>
          <a:prstGeom prst="rect">
            <a:avLst/>
          </a:prstGeom>
          <a:noFill/>
          <a:ln>
            <a:noFill/>
          </a:ln>
        </p:spPr>
      </p:pic>
      <p:pic>
        <p:nvPicPr>
          <p:cNvPr id="294" name="Google Shape;294;p32"/>
          <p:cNvPicPr preferRelativeResize="0"/>
          <p:nvPr/>
        </p:nvPicPr>
        <p:blipFill rotWithShape="1">
          <a:blip r:embed="rId5">
            <a:alphaModFix/>
          </a:blip>
          <a:srcRect b="26333" l="18379" r="32672" t="21301"/>
          <a:stretch/>
        </p:blipFill>
        <p:spPr>
          <a:xfrm rot="7">
            <a:off x="3471237" y="2422828"/>
            <a:ext cx="2357023" cy="1146720"/>
          </a:xfrm>
          <a:prstGeom prst="rect">
            <a:avLst/>
          </a:prstGeom>
          <a:noFill/>
          <a:ln>
            <a:noFill/>
          </a:ln>
          <a:effectLst>
            <a:outerShdw blurRad="57150" rotWithShape="0" algn="bl" dir="10320000" dist="95250">
              <a:srgbClr val="000000">
                <a:alpha val="36000"/>
              </a:srgbClr>
            </a:outerShdw>
          </a:effectLst>
        </p:spPr>
      </p:pic>
      <p:pic>
        <p:nvPicPr>
          <p:cNvPr id="295" name="Google Shape;295;p32"/>
          <p:cNvPicPr preferRelativeResize="0"/>
          <p:nvPr/>
        </p:nvPicPr>
        <p:blipFill>
          <a:blip r:embed="rId6">
            <a:alphaModFix/>
          </a:blip>
          <a:stretch>
            <a:fillRect/>
          </a:stretch>
        </p:blipFill>
        <p:spPr>
          <a:xfrm>
            <a:off x="6747454" y="2163127"/>
            <a:ext cx="1820380" cy="1476511"/>
          </a:xfrm>
          <a:prstGeom prst="rect">
            <a:avLst/>
          </a:prstGeom>
          <a:noFill/>
          <a:ln>
            <a:noFill/>
          </a:ln>
          <a:effectLst>
            <a:outerShdw blurRad="57150" rotWithShape="0" algn="bl" dir="8400000" dist="57150">
              <a:srgbClr val="000000">
                <a:alpha val="50000"/>
              </a:srgbClr>
            </a:outerShdw>
          </a:effectLst>
        </p:spPr>
      </p:pic>
      <p:sp>
        <p:nvSpPr>
          <p:cNvPr id="296" name="Google Shape;296;p32"/>
          <p:cNvSpPr txBox="1"/>
          <p:nvPr/>
        </p:nvSpPr>
        <p:spPr>
          <a:xfrm>
            <a:off x="652242" y="3780611"/>
            <a:ext cx="15414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Website</a:t>
            </a:r>
            <a:endParaRPr sz="1200">
              <a:solidFill>
                <a:schemeClr val="dk1"/>
              </a:solidFill>
              <a:latin typeface="Roboto"/>
              <a:ea typeface="Roboto"/>
              <a:cs typeface="Roboto"/>
              <a:sym typeface="Roboto"/>
            </a:endParaRPr>
          </a:p>
        </p:txBody>
      </p:sp>
      <p:sp>
        <p:nvSpPr>
          <p:cNvPr id="297" name="Google Shape;297;p32"/>
          <p:cNvSpPr txBox="1"/>
          <p:nvPr/>
        </p:nvSpPr>
        <p:spPr>
          <a:xfrm>
            <a:off x="3863844" y="3794227"/>
            <a:ext cx="14163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Protocontrol</a:t>
            </a:r>
            <a:endParaRPr sz="1200">
              <a:solidFill>
                <a:schemeClr val="dk1"/>
              </a:solidFill>
              <a:latin typeface="Roboto"/>
              <a:ea typeface="Roboto"/>
              <a:cs typeface="Roboto"/>
              <a:sym typeface="Roboto"/>
            </a:endParaRPr>
          </a:p>
        </p:txBody>
      </p:sp>
      <p:sp>
        <p:nvSpPr>
          <p:cNvPr id="298" name="Google Shape;298;p32"/>
          <p:cNvSpPr txBox="1"/>
          <p:nvPr/>
        </p:nvSpPr>
        <p:spPr>
          <a:xfrm>
            <a:off x="6837684" y="3787935"/>
            <a:ext cx="16401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User System</a:t>
            </a:r>
            <a:endParaRPr sz="1200">
              <a:solidFill>
                <a:schemeClr val="dk1"/>
              </a:solidFill>
              <a:latin typeface="Roboto"/>
              <a:ea typeface="Roboto"/>
              <a:cs typeface="Roboto"/>
              <a:sym typeface="Roboto"/>
            </a:endParaRPr>
          </a:p>
        </p:txBody>
      </p:sp>
      <p:sp>
        <p:nvSpPr>
          <p:cNvPr id="299" name="Google Shape;299;p32"/>
          <p:cNvSpPr txBox="1"/>
          <p:nvPr/>
        </p:nvSpPr>
        <p:spPr>
          <a:xfrm>
            <a:off x="667166" y="1800883"/>
            <a:ext cx="1541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highlight>
                  <a:srgbClr val="C9C3BD"/>
                </a:highlight>
                <a:latin typeface="Dosis ExtraBold"/>
                <a:ea typeface="Dosis ExtraBold"/>
                <a:cs typeface="Dosis ExtraBold"/>
                <a:sym typeface="Dosis ExtraBold"/>
              </a:rPr>
              <a:t>Design</a:t>
            </a:r>
            <a:r>
              <a:rPr lang="en" sz="2500">
                <a:solidFill>
                  <a:schemeClr val="dk1"/>
                </a:solidFill>
                <a:latin typeface="Dosis ExtraBold"/>
                <a:ea typeface="Dosis ExtraBold"/>
                <a:cs typeface="Dosis ExtraBold"/>
                <a:sym typeface="Dosis ExtraBold"/>
              </a:rPr>
              <a:t> </a:t>
            </a:r>
            <a:endParaRPr sz="2500">
              <a:solidFill>
                <a:schemeClr val="dk1"/>
              </a:solidFill>
              <a:latin typeface="Dosis ExtraBold"/>
              <a:ea typeface="Dosis ExtraBold"/>
              <a:cs typeface="Dosis ExtraBold"/>
              <a:sym typeface="Dosis ExtraBold"/>
            </a:endParaRPr>
          </a:p>
        </p:txBody>
      </p:sp>
      <p:sp>
        <p:nvSpPr>
          <p:cNvPr id="300" name="Google Shape;300;p32"/>
          <p:cNvSpPr txBox="1"/>
          <p:nvPr/>
        </p:nvSpPr>
        <p:spPr>
          <a:xfrm>
            <a:off x="3863031" y="1813143"/>
            <a:ext cx="14163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ExtraBold"/>
                <a:ea typeface="Dosis ExtraBold"/>
                <a:cs typeface="Dosis ExtraBold"/>
                <a:sym typeface="Dosis ExtraBold"/>
              </a:rPr>
              <a:t>Send</a:t>
            </a:r>
            <a:r>
              <a:rPr lang="en" sz="2500">
                <a:solidFill>
                  <a:schemeClr val="dk1"/>
                </a:solidFill>
                <a:latin typeface="Dosis ExtraBold"/>
                <a:ea typeface="Dosis ExtraBold"/>
                <a:cs typeface="Dosis ExtraBold"/>
                <a:sym typeface="Dosis ExtraBold"/>
              </a:rPr>
              <a:t> </a:t>
            </a:r>
            <a:endParaRPr sz="2500">
              <a:solidFill>
                <a:schemeClr val="dk1"/>
              </a:solidFill>
              <a:latin typeface="Dosis ExtraBold"/>
              <a:ea typeface="Dosis ExtraBold"/>
              <a:cs typeface="Dosis ExtraBold"/>
              <a:sym typeface="Dosis ExtraBold"/>
            </a:endParaRPr>
          </a:p>
        </p:txBody>
      </p:sp>
      <p:sp>
        <p:nvSpPr>
          <p:cNvPr id="301" name="Google Shape;301;p32"/>
          <p:cNvSpPr txBox="1"/>
          <p:nvPr/>
        </p:nvSpPr>
        <p:spPr>
          <a:xfrm>
            <a:off x="6836859" y="1806836"/>
            <a:ext cx="16401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Dosis ExtraBold"/>
                <a:ea typeface="Dosis ExtraBold"/>
                <a:cs typeface="Dosis ExtraBold"/>
                <a:sym typeface="Dosis ExtraBold"/>
              </a:rPr>
              <a:t>Connect</a:t>
            </a:r>
            <a:r>
              <a:rPr lang="en" sz="2500">
                <a:solidFill>
                  <a:schemeClr val="dk1"/>
                </a:solidFill>
                <a:latin typeface="Dosis ExtraBold"/>
                <a:ea typeface="Dosis ExtraBold"/>
                <a:cs typeface="Dosis ExtraBold"/>
                <a:sym typeface="Dosis ExtraBold"/>
              </a:rPr>
              <a:t> </a:t>
            </a:r>
            <a:endParaRPr sz="2500">
              <a:solidFill>
                <a:schemeClr val="dk1"/>
              </a:solidFill>
              <a:latin typeface="Dosis ExtraBold"/>
              <a:ea typeface="Dosis ExtraBold"/>
              <a:cs typeface="Dosis ExtraBold"/>
              <a:sym typeface="Dosis ExtraBold"/>
            </a:endParaRPr>
          </a:p>
        </p:txBody>
      </p:sp>
      <p:cxnSp>
        <p:nvCxnSpPr>
          <p:cNvPr id="302" name="Google Shape;302;p32"/>
          <p:cNvCxnSpPr>
            <a:stCxn id="289" idx="3"/>
            <a:endCxn id="288" idx="1"/>
          </p:cNvCxnSpPr>
          <p:nvPr/>
        </p:nvCxnSpPr>
        <p:spPr>
          <a:xfrm>
            <a:off x="2657125" y="2895600"/>
            <a:ext cx="714900" cy="0"/>
          </a:xfrm>
          <a:prstGeom prst="straightConnector1">
            <a:avLst/>
          </a:prstGeom>
          <a:noFill/>
          <a:ln cap="flat" cmpd="sng" w="38100">
            <a:solidFill>
              <a:srgbClr val="FF0000"/>
            </a:solidFill>
            <a:prstDash val="solid"/>
            <a:round/>
            <a:headEnd len="med" w="med" type="none"/>
            <a:tailEnd len="med" w="med" type="triangle"/>
          </a:ln>
        </p:spPr>
      </p:cxnSp>
      <p:cxnSp>
        <p:nvCxnSpPr>
          <p:cNvPr id="303" name="Google Shape;303;p32"/>
          <p:cNvCxnSpPr/>
          <p:nvPr/>
        </p:nvCxnSpPr>
        <p:spPr>
          <a:xfrm>
            <a:off x="5771850" y="2895600"/>
            <a:ext cx="7149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a:t>
            </a:r>
            <a:r>
              <a:rPr lang="en"/>
              <a:t> Flow Diagram</a:t>
            </a:r>
            <a:endParaRPr/>
          </a:p>
        </p:txBody>
      </p:sp>
      <p:sp>
        <p:nvSpPr>
          <p:cNvPr id="309" name="Google Shape;309;p33"/>
          <p:cNvSpPr/>
          <p:nvPr/>
        </p:nvSpPr>
        <p:spPr>
          <a:xfrm>
            <a:off x="693650" y="185850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0" name="Google Shape;310;p33"/>
          <p:cNvSpPr/>
          <p:nvPr/>
        </p:nvSpPr>
        <p:spPr>
          <a:xfrm>
            <a:off x="3480300" y="185850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1" name="Google Shape;311;p33"/>
          <p:cNvSpPr/>
          <p:nvPr/>
        </p:nvSpPr>
        <p:spPr>
          <a:xfrm>
            <a:off x="6266950" y="1858500"/>
            <a:ext cx="2618700" cy="28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2" name="Google Shape;312;p33"/>
          <p:cNvSpPr txBox="1"/>
          <p:nvPr/>
        </p:nvSpPr>
        <p:spPr>
          <a:xfrm>
            <a:off x="594900" y="1203000"/>
            <a:ext cx="28854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Designing of User Interface</a:t>
            </a:r>
            <a:endParaRPr sz="1800">
              <a:solidFill>
                <a:schemeClr val="dk1"/>
              </a:solidFill>
              <a:latin typeface="Roboto"/>
              <a:ea typeface="Roboto"/>
              <a:cs typeface="Roboto"/>
              <a:sym typeface="Roboto"/>
            </a:endParaRPr>
          </a:p>
        </p:txBody>
      </p:sp>
      <p:sp>
        <p:nvSpPr>
          <p:cNvPr id="313" name="Google Shape;313;p33"/>
          <p:cNvSpPr txBox="1"/>
          <p:nvPr/>
        </p:nvSpPr>
        <p:spPr>
          <a:xfrm>
            <a:off x="3382050" y="1191300"/>
            <a:ext cx="2815200" cy="5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Uploading Design &amp; Connect to User</a:t>
            </a:r>
            <a:endParaRPr sz="1800">
              <a:solidFill>
                <a:schemeClr val="dk1"/>
              </a:solidFill>
              <a:latin typeface="Roboto"/>
              <a:ea typeface="Roboto"/>
              <a:cs typeface="Roboto"/>
              <a:sym typeface="Roboto"/>
            </a:endParaRPr>
          </a:p>
        </p:txBody>
      </p:sp>
      <p:sp>
        <p:nvSpPr>
          <p:cNvPr id="314" name="Google Shape;314;p33"/>
          <p:cNvSpPr txBox="1"/>
          <p:nvPr/>
        </p:nvSpPr>
        <p:spPr>
          <a:xfrm>
            <a:off x="6168700" y="1191300"/>
            <a:ext cx="28152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Functionality While User System is Running</a:t>
            </a:r>
            <a:endParaRPr sz="1800">
              <a:solidFill>
                <a:schemeClr val="dk1"/>
              </a:solidFill>
              <a:latin typeface="Roboto"/>
              <a:ea typeface="Roboto"/>
              <a:cs typeface="Roboto"/>
              <a:sym typeface="Roboto"/>
            </a:endParaRPr>
          </a:p>
        </p:txBody>
      </p:sp>
      <p:sp>
        <p:nvSpPr>
          <p:cNvPr id="315" name="Google Shape;315;p33"/>
          <p:cNvSpPr/>
          <p:nvPr/>
        </p:nvSpPr>
        <p:spPr>
          <a:xfrm>
            <a:off x="1211550" y="1973925"/>
            <a:ext cx="1652100" cy="554700"/>
          </a:xfrm>
          <a:prstGeom prst="rect">
            <a:avLst/>
          </a:prstGeom>
          <a:solidFill>
            <a:srgbClr val="4372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Chooses Layout of Components</a:t>
            </a:r>
            <a:endParaRPr sz="1200">
              <a:solidFill>
                <a:schemeClr val="lt1"/>
              </a:solidFill>
              <a:latin typeface="Roboto"/>
              <a:ea typeface="Roboto"/>
              <a:cs typeface="Roboto"/>
              <a:sym typeface="Roboto"/>
            </a:endParaRPr>
          </a:p>
        </p:txBody>
      </p:sp>
      <p:sp>
        <p:nvSpPr>
          <p:cNvPr id="316" name="Google Shape;316;p33"/>
          <p:cNvSpPr/>
          <p:nvPr/>
        </p:nvSpPr>
        <p:spPr>
          <a:xfrm>
            <a:off x="1211550" y="2667375"/>
            <a:ext cx="1652100" cy="554700"/>
          </a:xfrm>
          <a:prstGeom prst="rect">
            <a:avLst/>
          </a:prstGeom>
          <a:solidFill>
            <a:srgbClr val="4372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Configures Component Properties</a:t>
            </a:r>
            <a:endParaRPr sz="1200">
              <a:solidFill>
                <a:schemeClr val="lt1"/>
              </a:solidFill>
              <a:latin typeface="Roboto"/>
              <a:ea typeface="Roboto"/>
              <a:cs typeface="Roboto"/>
              <a:sym typeface="Roboto"/>
            </a:endParaRPr>
          </a:p>
        </p:txBody>
      </p:sp>
      <p:sp>
        <p:nvSpPr>
          <p:cNvPr id="317" name="Google Shape;317;p33"/>
          <p:cNvSpPr/>
          <p:nvPr/>
        </p:nvSpPr>
        <p:spPr>
          <a:xfrm>
            <a:off x="1211550" y="3360825"/>
            <a:ext cx="1652100" cy="55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Website Processes Placement and Configuration</a:t>
            </a:r>
            <a:endParaRPr sz="1200">
              <a:solidFill>
                <a:schemeClr val="lt1"/>
              </a:solidFill>
              <a:latin typeface="Roboto"/>
              <a:ea typeface="Roboto"/>
              <a:cs typeface="Roboto"/>
              <a:sym typeface="Roboto"/>
            </a:endParaRPr>
          </a:p>
        </p:txBody>
      </p:sp>
      <p:sp>
        <p:nvSpPr>
          <p:cNvPr id="318" name="Google Shape;318;p33"/>
          <p:cNvSpPr/>
          <p:nvPr/>
        </p:nvSpPr>
        <p:spPr>
          <a:xfrm>
            <a:off x="1211550" y="4054275"/>
            <a:ext cx="1652100" cy="55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Website Produces Configuration Commands</a:t>
            </a:r>
            <a:endParaRPr sz="1200">
              <a:solidFill>
                <a:schemeClr val="lt1"/>
              </a:solidFill>
              <a:latin typeface="Roboto"/>
              <a:ea typeface="Roboto"/>
              <a:cs typeface="Roboto"/>
              <a:sym typeface="Roboto"/>
            </a:endParaRPr>
          </a:p>
        </p:txBody>
      </p:sp>
      <p:sp>
        <p:nvSpPr>
          <p:cNvPr id="319" name="Google Shape;319;p33"/>
          <p:cNvSpPr/>
          <p:nvPr/>
        </p:nvSpPr>
        <p:spPr>
          <a:xfrm>
            <a:off x="3963600" y="1969275"/>
            <a:ext cx="1652100" cy="554700"/>
          </a:xfrm>
          <a:prstGeom prst="rect">
            <a:avLst/>
          </a:prstGeom>
          <a:solidFill>
            <a:srgbClr val="3437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Creates Components </a:t>
            </a:r>
            <a:endParaRPr sz="1200">
              <a:solidFill>
                <a:schemeClr val="lt1"/>
              </a:solidFill>
              <a:latin typeface="Roboto"/>
              <a:ea typeface="Roboto"/>
              <a:cs typeface="Roboto"/>
              <a:sym typeface="Roboto"/>
            </a:endParaRPr>
          </a:p>
        </p:txBody>
      </p:sp>
      <p:sp>
        <p:nvSpPr>
          <p:cNvPr id="320" name="Google Shape;320;p33"/>
          <p:cNvSpPr/>
          <p:nvPr/>
        </p:nvSpPr>
        <p:spPr>
          <a:xfrm>
            <a:off x="3963600" y="2662725"/>
            <a:ext cx="1652100" cy="554700"/>
          </a:xfrm>
          <a:prstGeom prst="rect">
            <a:avLst/>
          </a:prstGeom>
          <a:solidFill>
            <a:srgbClr val="3437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Saves the Profile</a:t>
            </a:r>
            <a:endParaRPr sz="1200">
              <a:solidFill>
                <a:schemeClr val="lt1"/>
              </a:solidFill>
              <a:latin typeface="Roboto"/>
              <a:ea typeface="Roboto"/>
              <a:cs typeface="Roboto"/>
              <a:sym typeface="Roboto"/>
            </a:endParaRPr>
          </a:p>
        </p:txBody>
      </p:sp>
      <p:sp>
        <p:nvSpPr>
          <p:cNvPr id="321" name="Google Shape;321;p33"/>
          <p:cNvSpPr/>
          <p:nvPr/>
        </p:nvSpPr>
        <p:spPr>
          <a:xfrm>
            <a:off x="3963600" y="335617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Implements Read and Write Commands </a:t>
            </a:r>
            <a:endParaRPr sz="1200">
              <a:solidFill>
                <a:schemeClr val="lt1"/>
              </a:solidFill>
              <a:latin typeface="Roboto"/>
              <a:ea typeface="Roboto"/>
              <a:cs typeface="Roboto"/>
              <a:sym typeface="Roboto"/>
            </a:endParaRPr>
          </a:p>
        </p:txBody>
      </p:sp>
      <p:sp>
        <p:nvSpPr>
          <p:cNvPr id="322" name="Google Shape;322;p33"/>
          <p:cNvSpPr/>
          <p:nvPr/>
        </p:nvSpPr>
        <p:spPr>
          <a:xfrm>
            <a:off x="3963600" y="4049625"/>
            <a:ext cx="16521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Connects System UART Channels</a:t>
            </a:r>
            <a:endParaRPr sz="1200">
              <a:solidFill>
                <a:schemeClr val="lt1"/>
              </a:solidFill>
              <a:latin typeface="Roboto"/>
              <a:ea typeface="Roboto"/>
              <a:cs typeface="Roboto"/>
              <a:sym typeface="Roboto"/>
            </a:endParaRPr>
          </a:p>
        </p:txBody>
      </p:sp>
      <p:sp>
        <p:nvSpPr>
          <p:cNvPr id="323" name="Google Shape;323;p33"/>
          <p:cNvSpPr/>
          <p:nvPr/>
        </p:nvSpPr>
        <p:spPr>
          <a:xfrm>
            <a:off x="6715650" y="1969275"/>
            <a:ext cx="17754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Monitors </a:t>
            </a:r>
            <a:r>
              <a:rPr lang="en" sz="1200">
                <a:solidFill>
                  <a:schemeClr val="lt1"/>
                </a:solidFill>
                <a:latin typeface="Roboto"/>
                <a:ea typeface="Roboto"/>
                <a:cs typeface="Roboto"/>
                <a:sym typeface="Roboto"/>
              </a:rPr>
              <a:t>UART Channel to Send &amp; Receive Updates</a:t>
            </a:r>
            <a:endParaRPr sz="1200">
              <a:solidFill>
                <a:schemeClr val="lt1"/>
              </a:solidFill>
              <a:latin typeface="Roboto"/>
              <a:ea typeface="Roboto"/>
              <a:cs typeface="Roboto"/>
              <a:sym typeface="Roboto"/>
            </a:endParaRPr>
          </a:p>
        </p:txBody>
      </p:sp>
      <p:sp>
        <p:nvSpPr>
          <p:cNvPr id="324" name="Google Shape;324;p33"/>
          <p:cNvSpPr/>
          <p:nvPr/>
        </p:nvSpPr>
        <p:spPr>
          <a:xfrm>
            <a:off x="6715750" y="2662725"/>
            <a:ext cx="17754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Monitors Component State</a:t>
            </a:r>
            <a:endParaRPr sz="1200">
              <a:solidFill>
                <a:schemeClr val="lt1"/>
              </a:solidFill>
              <a:latin typeface="Roboto"/>
              <a:ea typeface="Roboto"/>
              <a:cs typeface="Roboto"/>
              <a:sym typeface="Roboto"/>
            </a:endParaRPr>
          </a:p>
        </p:txBody>
      </p:sp>
      <p:sp>
        <p:nvSpPr>
          <p:cNvPr id="325" name="Google Shape;325;p33"/>
          <p:cNvSpPr/>
          <p:nvPr/>
        </p:nvSpPr>
        <p:spPr>
          <a:xfrm>
            <a:off x="6715750" y="3356175"/>
            <a:ext cx="1775400" cy="55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 Sends Component State Updates</a:t>
            </a:r>
            <a:endParaRPr sz="1200">
              <a:solidFill>
                <a:schemeClr val="lt1"/>
              </a:solidFill>
              <a:latin typeface="Roboto"/>
              <a:ea typeface="Roboto"/>
              <a:cs typeface="Roboto"/>
              <a:sym typeface="Roboto"/>
            </a:endParaRPr>
          </a:p>
        </p:txBody>
      </p:sp>
      <p:sp>
        <p:nvSpPr>
          <p:cNvPr id="326" name="Google Shape;326;p33"/>
          <p:cNvSpPr/>
          <p:nvPr/>
        </p:nvSpPr>
        <p:spPr>
          <a:xfrm>
            <a:off x="6715750" y="4049625"/>
            <a:ext cx="1775400" cy="554700"/>
          </a:xfrm>
          <a:prstGeom prst="rect">
            <a:avLst/>
          </a:prstGeom>
          <a:solidFill>
            <a:srgbClr val="437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 Monitors UART Channel to Send &amp; Receive Updates</a:t>
            </a:r>
            <a:endParaRPr sz="1200">
              <a:solidFill>
                <a:schemeClr val="lt1"/>
              </a:solidFill>
              <a:latin typeface="Roboto"/>
              <a:ea typeface="Roboto"/>
              <a:cs typeface="Roboto"/>
              <a:sym typeface="Roboto"/>
            </a:endParaRPr>
          </a:p>
        </p:txBody>
      </p:sp>
      <p:cxnSp>
        <p:nvCxnSpPr>
          <p:cNvPr id="327" name="Google Shape;327;p33"/>
          <p:cNvCxnSpPr>
            <a:stCxn id="315" idx="1"/>
            <a:endCxn id="316" idx="1"/>
          </p:cNvCxnSpPr>
          <p:nvPr/>
        </p:nvCxnSpPr>
        <p:spPr>
          <a:xfrm>
            <a:off x="1211550" y="2251275"/>
            <a:ext cx="600" cy="693600"/>
          </a:xfrm>
          <a:prstGeom prst="bentConnector3">
            <a:avLst>
              <a:gd fmla="val -39687500" name="adj1"/>
            </a:avLst>
          </a:prstGeom>
          <a:noFill/>
          <a:ln cap="flat" cmpd="sng" w="9525">
            <a:solidFill>
              <a:schemeClr val="dk2"/>
            </a:solidFill>
            <a:prstDash val="solid"/>
            <a:round/>
            <a:headEnd len="med" w="med" type="none"/>
            <a:tailEnd len="med" w="med" type="stealth"/>
          </a:ln>
        </p:spPr>
      </p:cxnSp>
      <p:cxnSp>
        <p:nvCxnSpPr>
          <p:cNvPr id="328" name="Google Shape;328;p33"/>
          <p:cNvCxnSpPr>
            <a:endCxn id="317" idx="1"/>
          </p:cNvCxnSpPr>
          <p:nvPr/>
        </p:nvCxnSpPr>
        <p:spPr>
          <a:xfrm rot="5400000">
            <a:off x="868950" y="3288375"/>
            <a:ext cx="692400" cy="7200"/>
          </a:xfrm>
          <a:prstGeom prst="bentConnector4">
            <a:avLst>
              <a:gd fmla="val 18674" name="adj1"/>
              <a:gd fmla="val 3346875" name="adj2"/>
            </a:avLst>
          </a:prstGeom>
          <a:noFill/>
          <a:ln cap="flat" cmpd="sng" w="9525">
            <a:solidFill>
              <a:schemeClr val="dk2"/>
            </a:solidFill>
            <a:prstDash val="solid"/>
            <a:round/>
            <a:headEnd len="med" w="med" type="none"/>
            <a:tailEnd len="med" w="med" type="stealth"/>
          </a:ln>
        </p:spPr>
      </p:cxnSp>
      <p:cxnSp>
        <p:nvCxnSpPr>
          <p:cNvPr id="329" name="Google Shape;329;p33"/>
          <p:cNvCxnSpPr>
            <a:endCxn id="318" idx="1"/>
          </p:cNvCxnSpPr>
          <p:nvPr/>
        </p:nvCxnSpPr>
        <p:spPr>
          <a:xfrm rot="5400000">
            <a:off x="869100" y="3981975"/>
            <a:ext cx="692100" cy="7200"/>
          </a:xfrm>
          <a:prstGeom prst="bentConnector4">
            <a:avLst>
              <a:gd fmla="val 29963" name="adj1"/>
              <a:gd fmla="val 3407292" name="adj2"/>
            </a:avLst>
          </a:prstGeom>
          <a:noFill/>
          <a:ln cap="flat" cmpd="sng" w="9525">
            <a:solidFill>
              <a:schemeClr val="dk2"/>
            </a:solidFill>
            <a:prstDash val="solid"/>
            <a:round/>
            <a:headEnd len="med" w="med" type="none"/>
            <a:tailEnd len="med" w="med" type="stealth"/>
          </a:ln>
        </p:spPr>
      </p:cxnSp>
      <p:cxnSp>
        <p:nvCxnSpPr>
          <p:cNvPr id="330" name="Google Shape;330;p33"/>
          <p:cNvCxnSpPr>
            <a:stCxn id="318" idx="3"/>
            <a:endCxn id="319" idx="1"/>
          </p:cNvCxnSpPr>
          <p:nvPr/>
        </p:nvCxnSpPr>
        <p:spPr>
          <a:xfrm flipH="1" rot="10800000">
            <a:off x="2863650" y="2246625"/>
            <a:ext cx="1100100" cy="2085000"/>
          </a:xfrm>
          <a:prstGeom prst="bentConnector3">
            <a:avLst>
              <a:gd fmla="val 49993" name="adj1"/>
            </a:avLst>
          </a:prstGeom>
          <a:noFill/>
          <a:ln cap="flat" cmpd="sng" w="19050">
            <a:solidFill>
              <a:schemeClr val="dk2"/>
            </a:solidFill>
            <a:prstDash val="solid"/>
            <a:round/>
            <a:headEnd len="med" w="med" type="none"/>
            <a:tailEnd len="med" w="med" type="stealth"/>
          </a:ln>
        </p:spPr>
      </p:cxnSp>
      <p:cxnSp>
        <p:nvCxnSpPr>
          <p:cNvPr id="331" name="Google Shape;331;p33"/>
          <p:cNvCxnSpPr>
            <a:endCxn id="320" idx="1"/>
          </p:cNvCxnSpPr>
          <p:nvPr/>
        </p:nvCxnSpPr>
        <p:spPr>
          <a:xfrm rot="5400000">
            <a:off x="3628800" y="2598375"/>
            <a:ext cx="676500" cy="6900"/>
          </a:xfrm>
          <a:prstGeom prst="bentConnector4">
            <a:avLst>
              <a:gd fmla="val 29501" name="adj1"/>
              <a:gd fmla="val 3551087" name="adj2"/>
            </a:avLst>
          </a:prstGeom>
          <a:noFill/>
          <a:ln cap="flat" cmpd="sng" w="9525">
            <a:solidFill>
              <a:schemeClr val="dk2"/>
            </a:solidFill>
            <a:prstDash val="solid"/>
            <a:round/>
            <a:headEnd len="med" w="med" type="none"/>
            <a:tailEnd len="med" w="med" type="stealth"/>
          </a:ln>
        </p:spPr>
      </p:cxnSp>
      <p:cxnSp>
        <p:nvCxnSpPr>
          <p:cNvPr id="332" name="Google Shape;332;p33"/>
          <p:cNvCxnSpPr>
            <a:endCxn id="321" idx="1"/>
          </p:cNvCxnSpPr>
          <p:nvPr/>
        </p:nvCxnSpPr>
        <p:spPr>
          <a:xfrm rot="5400000">
            <a:off x="3570900" y="3229725"/>
            <a:ext cx="796500" cy="11100"/>
          </a:xfrm>
          <a:prstGeom prst="bentConnector4">
            <a:avLst>
              <a:gd fmla="val 32589" name="adj1"/>
              <a:gd fmla="val 2245270" name="adj2"/>
            </a:avLst>
          </a:prstGeom>
          <a:noFill/>
          <a:ln cap="flat" cmpd="sng" w="9525">
            <a:solidFill>
              <a:schemeClr val="dk2"/>
            </a:solidFill>
            <a:prstDash val="solid"/>
            <a:round/>
            <a:headEnd len="med" w="med" type="none"/>
            <a:tailEnd len="med" w="med" type="stealth"/>
          </a:ln>
        </p:spPr>
      </p:cxnSp>
      <p:cxnSp>
        <p:nvCxnSpPr>
          <p:cNvPr id="333" name="Google Shape;333;p33"/>
          <p:cNvCxnSpPr>
            <a:endCxn id="322" idx="1"/>
          </p:cNvCxnSpPr>
          <p:nvPr/>
        </p:nvCxnSpPr>
        <p:spPr>
          <a:xfrm rot="5400000">
            <a:off x="3563100" y="3921975"/>
            <a:ext cx="805500" cy="4500"/>
          </a:xfrm>
          <a:prstGeom prst="bentConnector4">
            <a:avLst>
              <a:gd fmla="val 32784" name="adj1"/>
              <a:gd fmla="val 5391667" name="adj2"/>
            </a:avLst>
          </a:prstGeom>
          <a:noFill/>
          <a:ln cap="flat" cmpd="sng" w="9525">
            <a:solidFill>
              <a:schemeClr val="dk2"/>
            </a:solidFill>
            <a:prstDash val="solid"/>
            <a:round/>
            <a:headEnd len="med" w="med" type="none"/>
            <a:tailEnd len="med" w="med" type="stealth"/>
          </a:ln>
        </p:spPr>
      </p:cxnSp>
      <p:cxnSp>
        <p:nvCxnSpPr>
          <p:cNvPr id="334" name="Google Shape;334;p33"/>
          <p:cNvCxnSpPr/>
          <p:nvPr/>
        </p:nvCxnSpPr>
        <p:spPr>
          <a:xfrm flipH="1" rot="10800000">
            <a:off x="5608650" y="2244300"/>
            <a:ext cx="1100100" cy="2085000"/>
          </a:xfrm>
          <a:prstGeom prst="bentConnector3">
            <a:avLst>
              <a:gd fmla="val 49993" name="adj1"/>
            </a:avLst>
          </a:prstGeom>
          <a:noFill/>
          <a:ln cap="flat" cmpd="sng" w="19050">
            <a:solidFill>
              <a:schemeClr val="dk2"/>
            </a:solidFill>
            <a:prstDash val="solid"/>
            <a:round/>
            <a:headEnd len="med" w="med" type="none"/>
            <a:tailEnd len="med" w="med" type="stealth"/>
          </a:ln>
        </p:spPr>
      </p:cxnSp>
      <p:cxnSp>
        <p:nvCxnSpPr>
          <p:cNvPr id="335" name="Google Shape;335;p33"/>
          <p:cNvCxnSpPr>
            <a:endCxn id="324" idx="1"/>
          </p:cNvCxnSpPr>
          <p:nvPr/>
        </p:nvCxnSpPr>
        <p:spPr>
          <a:xfrm rot="5400000">
            <a:off x="6375100" y="2586525"/>
            <a:ext cx="694200" cy="12900"/>
          </a:xfrm>
          <a:prstGeom prst="bentConnector4">
            <a:avLst>
              <a:gd fmla="val 30024" name="adj1"/>
              <a:gd fmla="val 1945930" name="adj2"/>
            </a:avLst>
          </a:prstGeom>
          <a:noFill/>
          <a:ln cap="flat" cmpd="sng" w="9525">
            <a:solidFill>
              <a:schemeClr val="dk2"/>
            </a:solidFill>
            <a:prstDash val="solid"/>
            <a:round/>
            <a:headEnd len="med" w="med" type="none"/>
            <a:tailEnd len="med" w="med" type="stealth"/>
          </a:ln>
        </p:spPr>
      </p:cxnSp>
      <p:cxnSp>
        <p:nvCxnSpPr>
          <p:cNvPr id="336" name="Google Shape;336;p33"/>
          <p:cNvCxnSpPr>
            <a:endCxn id="325" idx="1"/>
          </p:cNvCxnSpPr>
          <p:nvPr/>
        </p:nvCxnSpPr>
        <p:spPr>
          <a:xfrm rot="5400000">
            <a:off x="6378400" y="3283275"/>
            <a:ext cx="687600" cy="12900"/>
          </a:xfrm>
          <a:prstGeom prst="bentConnector4">
            <a:avLst>
              <a:gd fmla="val 29832" name="adj1"/>
              <a:gd fmla="val 1945930" name="adj2"/>
            </a:avLst>
          </a:prstGeom>
          <a:noFill/>
          <a:ln cap="flat" cmpd="sng" w="9525">
            <a:solidFill>
              <a:schemeClr val="dk2"/>
            </a:solidFill>
            <a:prstDash val="solid"/>
            <a:round/>
            <a:headEnd len="med" w="med" type="none"/>
            <a:tailEnd len="med" w="med" type="stealth"/>
          </a:ln>
        </p:spPr>
      </p:cxnSp>
      <p:cxnSp>
        <p:nvCxnSpPr>
          <p:cNvPr id="337" name="Google Shape;337;p33"/>
          <p:cNvCxnSpPr>
            <a:endCxn id="326" idx="1"/>
          </p:cNvCxnSpPr>
          <p:nvPr/>
        </p:nvCxnSpPr>
        <p:spPr>
          <a:xfrm rot="5400000">
            <a:off x="6373150" y="3971475"/>
            <a:ext cx="698100" cy="12900"/>
          </a:xfrm>
          <a:prstGeom prst="bentConnector4">
            <a:avLst>
              <a:gd fmla="val 30135" name="adj1"/>
              <a:gd fmla="val 1945930" name="adj2"/>
            </a:avLst>
          </a:prstGeom>
          <a:noFill/>
          <a:ln cap="flat" cmpd="sng" w="9525">
            <a:solidFill>
              <a:schemeClr val="dk2"/>
            </a:solidFill>
            <a:prstDash val="solid"/>
            <a:round/>
            <a:headEnd len="med" w="med" type="none"/>
            <a:tailEnd len="med" w="med" type="stealth"/>
          </a:ln>
        </p:spPr>
      </p:cxnSp>
      <p:sp>
        <p:nvSpPr>
          <p:cNvPr id="338" name="Google Shape;338;p3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9" name="Google Shape;339;p33"/>
          <p:cNvSpPr/>
          <p:nvPr/>
        </p:nvSpPr>
        <p:spPr>
          <a:xfrm rot="-5400000">
            <a:off x="-202800" y="3771521"/>
            <a:ext cx="1167300" cy="428100"/>
          </a:xfrm>
          <a:prstGeom prst="rect">
            <a:avLst/>
          </a:prstGeom>
          <a:solidFill>
            <a:srgbClr val="3437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Protocontrol</a:t>
            </a:r>
            <a:endParaRPr sz="1200">
              <a:solidFill>
                <a:schemeClr val="lt1"/>
              </a:solidFill>
              <a:latin typeface="Roboto"/>
              <a:ea typeface="Roboto"/>
              <a:cs typeface="Roboto"/>
              <a:sym typeface="Roboto"/>
            </a:endParaRPr>
          </a:p>
        </p:txBody>
      </p:sp>
      <p:sp>
        <p:nvSpPr>
          <p:cNvPr id="340" name="Google Shape;340;p33"/>
          <p:cNvSpPr/>
          <p:nvPr/>
        </p:nvSpPr>
        <p:spPr>
          <a:xfrm rot="-5400000">
            <a:off x="-202800" y="2365759"/>
            <a:ext cx="1167300" cy="428100"/>
          </a:xfrm>
          <a:prstGeom prst="rect">
            <a:avLst/>
          </a:prstGeom>
          <a:solidFill>
            <a:srgbClr val="4372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User</a:t>
            </a:r>
            <a:endParaRPr sz="1200">
              <a:solidFill>
                <a:schemeClr val="lt1"/>
              </a:solidFill>
              <a:latin typeface="Roboto"/>
              <a:ea typeface="Roboto"/>
              <a:cs typeface="Roboto"/>
              <a:sym typeface="Roboto"/>
            </a:endParaRPr>
          </a:p>
        </p:txBody>
      </p:sp>
      <p:sp>
        <p:nvSpPr>
          <p:cNvPr id="341" name="Google Shape;341;p33"/>
          <p:cNvSpPr txBox="1"/>
          <p:nvPr/>
        </p:nvSpPr>
        <p:spPr>
          <a:xfrm>
            <a:off x="693650" y="1238438"/>
            <a:ext cx="594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1)</a:t>
            </a:r>
            <a:endParaRPr sz="3000">
              <a:solidFill>
                <a:schemeClr val="dk1"/>
              </a:solidFill>
              <a:latin typeface="Roboto"/>
              <a:ea typeface="Roboto"/>
              <a:cs typeface="Roboto"/>
              <a:sym typeface="Roboto"/>
            </a:endParaRPr>
          </a:p>
        </p:txBody>
      </p:sp>
      <p:sp>
        <p:nvSpPr>
          <p:cNvPr id="342" name="Google Shape;342;p33"/>
          <p:cNvSpPr txBox="1"/>
          <p:nvPr/>
        </p:nvSpPr>
        <p:spPr>
          <a:xfrm>
            <a:off x="3304375" y="1238425"/>
            <a:ext cx="594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2</a:t>
            </a:r>
            <a:r>
              <a:rPr lang="en" sz="3000">
                <a:solidFill>
                  <a:schemeClr val="dk1"/>
                </a:solidFill>
                <a:latin typeface="Roboto"/>
                <a:ea typeface="Roboto"/>
                <a:cs typeface="Roboto"/>
                <a:sym typeface="Roboto"/>
              </a:rPr>
              <a:t>)</a:t>
            </a:r>
            <a:endParaRPr sz="3000">
              <a:solidFill>
                <a:schemeClr val="dk1"/>
              </a:solidFill>
              <a:latin typeface="Roboto"/>
              <a:ea typeface="Roboto"/>
              <a:cs typeface="Roboto"/>
              <a:sym typeface="Roboto"/>
            </a:endParaRPr>
          </a:p>
        </p:txBody>
      </p:sp>
      <p:sp>
        <p:nvSpPr>
          <p:cNvPr id="343" name="Google Shape;343;p33"/>
          <p:cNvSpPr txBox="1"/>
          <p:nvPr/>
        </p:nvSpPr>
        <p:spPr>
          <a:xfrm>
            <a:off x="5915100" y="1238425"/>
            <a:ext cx="594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3</a:t>
            </a:r>
            <a:r>
              <a:rPr lang="en" sz="3000">
                <a:solidFill>
                  <a:schemeClr val="dk1"/>
                </a:solidFill>
                <a:latin typeface="Roboto"/>
                <a:ea typeface="Roboto"/>
                <a:cs typeface="Roboto"/>
                <a:sym typeface="Roboto"/>
              </a:rPr>
              <a:t>)</a:t>
            </a:r>
            <a:endParaRPr sz="30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p:nvPr/>
        </p:nvSpPr>
        <p:spPr>
          <a:xfrm>
            <a:off x="3753763" y="1393300"/>
            <a:ext cx="1136400" cy="976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9" name="Google Shape;349;p34"/>
          <p:cNvSpPr/>
          <p:nvPr/>
        </p:nvSpPr>
        <p:spPr>
          <a:xfrm>
            <a:off x="3333613" y="3143300"/>
            <a:ext cx="1976700" cy="11925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0" name="Google Shape;350;p3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Block Diagram </a:t>
            </a:r>
            <a:endParaRPr/>
          </a:p>
        </p:txBody>
      </p:sp>
      <p:pic>
        <p:nvPicPr>
          <p:cNvPr id="351" name="Google Shape;351;p34"/>
          <p:cNvPicPr preferRelativeResize="0"/>
          <p:nvPr/>
        </p:nvPicPr>
        <p:blipFill>
          <a:blip r:embed="rId3">
            <a:alphaModFix/>
          </a:blip>
          <a:stretch>
            <a:fillRect/>
          </a:stretch>
        </p:blipFill>
        <p:spPr>
          <a:xfrm>
            <a:off x="3353812" y="3245675"/>
            <a:ext cx="1889276" cy="826100"/>
          </a:xfrm>
          <a:prstGeom prst="rect">
            <a:avLst/>
          </a:prstGeom>
          <a:noFill/>
          <a:ln>
            <a:noFill/>
          </a:ln>
        </p:spPr>
      </p:pic>
      <p:sp>
        <p:nvSpPr>
          <p:cNvPr id="352" name="Google Shape;352;p34"/>
          <p:cNvSpPr txBox="1"/>
          <p:nvPr/>
        </p:nvSpPr>
        <p:spPr>
          <a:xfrm>
            <a:off x="3477600" y="4007725"/>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Microcontroller</a:t>
            </a:r>
            <a:endParaRPr sz="1200">
              <a:solidFill>
                <a:schemeClr val="dk1"/>
              </a:solidFill>
              <a:latin typeface="Roboto"/>
              <a:ea typeface="Roboto"/>
              <a:cs typeface="Roboto"/>
              <a:sym typeface="Roboto"/>
            </a:endParaRPr>
          </a:p>
        </p:txBody>
      </p:sp>
      <p:pic>
        <p:nvPicPr>
          <p:cNvPr id="353" name="Google Shape;353;p34"/>
          <p:cNvPicPr preferRelativeResize="0"/>
          <p:nvPr/>
        </p:nvPicPr>
        <p:blipFill>
          <a:blip r:embed="rId4">
            <a:alphaModFix/>
          </a:blip>
          <a:stretch>
            <a:fillRect/>
          </a:stretch>
        </p:blipFill>
        <p:spPr>
          <a:xfrm rot="5400000">
            <a:off x="3952881" y="1322094"/>
            <a:ext cx="737650" cy="968605"/>
          </a:xfrm>
          <a:prstGeom prst="rect">
            <a:avLst/>
          </a:prstGeom>
          <a:noFill/>
          <a:ln>
            <a:noFill/>
          </a:ln>
        </p:spPr>
      </p:pic>
      <p:sp>
        <p:nvSpPr>
          <p:cNvPr id="354" name="Google Shape;354;p34"/>
          <p:cNvSpPr txBox="1"/>
          <p:nvPr/>
        </p:nvSpPr>
        <p:spPr>
          <a:xfrm>
            <a:off x="3929456" y="2049675"/>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Display</a:t>
            </a:r>
            <a:endParaRPr sz="1200">
              <a:solidFill>
                <a:schemeClr val="dk1"/>
              </a:solidFill>
              <a:latin typeface="Roboto"/>
              <a:ea typeface="Roboto"/>
              <a:cs typeface="Roboto"/>
              <a:sym typeface="Roboto"/>
            </a:endParaRPr>
          </a:p>
        </p:txBody>
      </p:sp>
      <p:sp>
        <p:nvSpPr>
          <p:cNvPr id="355" name="Google Shape;355;p34"/>
          <p:cNvSpPr/>
          <p:nvPr/>
        </p:nvSpPr>
        <p:spPr>
          <a:xfrm>
            <a:off x="686875" y="1989275"/>
            <a:ext cx="1608900" cy="2449200"/>
          </a:xfrm>
          <a:prstGeom prst="roundRect">
            <a:avLst>
              <a:gd fmla="val 16667"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6" name="Google Shape;356;p34"/>
          <p:cNvSpPr/>
          <p:nvPr/>
        </p:nvSpPr>
        <p:spPr>
          <a:xfrm>
            <a:off x="6312750" y="1393300"/>
            <a:ext cx="24213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57" name="Google Shape;357;p34"/>
          <p:cNvPicPr preferRelativeResize="0"/>
          <p:nvPr/>
        </p:nvPicPr>
        <p:blipFill>
          <a:blip r:embed="rId5">
            <a:alphaModFix/>
          </a:blip>
          <a:stretch>
            <a:fillRect/>
          </a:stretch>
        </p:blipFill>
        <p:spPr>
          <a:xfrm>
            <a:off x="6784600" y="1443750"/>
            <a:ext cx="734776" cy="678825"/>
          </a:xfrm>
          <a:prstGeom prst="rect">
            <a:avLst/>
          </a:prstGeom>
          <a:noFill/>
          <a:ln>
            <a:noFill/>
          </a:ln>
        </p:spPr>
      </p:pic>
      <p:pic>
        <p:nvPicPr>
          <p:cNvPr id="358" name="Google Shape;358;p34"/>
          <p:cNvPicPr preferRelativeResize="0"/>
          <p:nvPr/>
        </p:nvPicPr>
        <p:blipFill>
          <a:blip r:embed="rId6">
            <a:alphaModFix/>
          </a:blip>
          <a:stretch>
            <a:fillRect/>
          </a:stretch>
        </p:blipFill>
        <p:spPr>
          <a:xfrm>
            <a:off x="6486554" y="1715400"/>
            <a:ext cx="298050" cy="536750"/>
          </a:xfrm>
          <a:prstGeom prst="rect">
            <a:avLst/>
          </a:prstGeom>
          <a:noFill/>
          <a:ln>
            <a:noFill/>
          </a:ln>
        </p:spPr>
      </p:pic>
      <p:pic>
        <p:nvPicPr>
          <p:cNvPr id="359" name="Google Shape;359;p34"/>
          <p:cNvPicPr preferRelativeResize="0"/>
          <p:nvPr/>
        </p:nvPicPr>
        <p:blipFill>
          <a:blip r:embed="rId7">
            <a:alphaModFix/>
          </a:blip>
          <a:stretch>
            <a:fillRect/>
          </a:stretch>
        </p:blipFill>
        <p:spPr>
          <a:xfrm flipH="1">
            <a:off x="7300840" y="1440600"/>
            <a:ext cx="1317800" cy="976500"/>
          </a:xfrm>
          <a:prstGeom prst="rect">
            <a:avLst/>
          </a:prstGeom>
          <a:noFill/>
          <a:ln>
            <a:noFill/>
          </a:ln>
        </p:spPr>
      </p:pic>
      <p:sp>
        <p:nvSpPr>
          <p:cNvPr id="360" name="Google Shape;360;p34"/>
          <p:cNvSpPr txBox="1"/>
          <p:nvPr/>
        </p:nvSpPr>
        <p:spPr>
          <a:xfrm>
            <a:off x="6690888" y="2338175"/>
            <a:ext cx="166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I2C </a:t>
            </a:r>
            <a:r>
              <a:rPr lang="en" sz="1200">
                <a:solidFill>
                  <a:schemeClr val="dk1"/>
                </a:solidFill>
                <a:latin typeface="Roboto"/>
                <a:ea typeface="Roboto"/>
                <a:cs typeface="Roboto"/>
                <a:sym typeface="Roboto"/>
              </a:rPr>
              <a:t>Peripherals</a:t>
            </a:r>
            <a:endParaRPr sz="1200">
              <a:solidFill>
                <a:schemeClr val="dk1"/>
              </a:solidFill>
              <a:latin typeface="Roboto"/>
              <a:ea typeface="Roboto"/>
              <a:cs typeface="Roboto"/>
              <a:sym typeface="Roboto"/>
            </a:endParaRPr>
          </a:p>
        </p:txBody>
      </p:sp>
      <p:sp>
        <p:nvSpPr>
          <p:cNvPr id="361" name="Google Shape;361;p34"/>
          <p:cNvSpPr/>
          <p:nvPr/>
        </p:nvSpPr>
        <p:spPr>
          <a:xfrm>
            <a:off x="6348175" y="3445300"/>
            <a:ext cx="2387100" cy="1282200"/>
          </a:xfrm>
          <a:prstGeom prst="roundRect">
            <a:avLst>
              <a:gd fmla="val 16667" name="adj"/>
            </a:avLst>
          </a:prstGeom>
          <a:solidFill>
            <a:schemeClr val="accent4"/>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2" name="Google Shape;362;p34"/>
          <p:cNvSpPr txBox="1"/>
          <p:nvPr/>
        </p:nvSpPr>
        <p:spPr>
          <a:xfrm>
            <a:off x="7166568" y="4414763"/>
            <a:ext cx="784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Website</a:t>
            </a:r>
            <a:endParaRPr sz="1200">
              <a:solidFill>
                <a:schemeClr val="dk1"/>
              </a:solidFill>
              <a:latin typeface="Roboto"/>
              <a:ea typeface="Roboto"/>
              <a:cs typeface="Roboto"/>
              <a:sym typeface="Roboto"/>
            </a:endParaRPr>
          </a:p>
        </p:txBody>
      </p:sp>
      <p:pic>
        <p:nvPicPr>
          <p:cNvPr id="363" name="Google Shape;363;p34"/>
          <p:cNvPicPr preferRelativeResize="0"/>
          <p:nvPr/>
        </p:nvPicPr>
        <p:blipFill>
          <a:blip r:embed="rId8">
            <a:alphaModFix/>
          </a:blip>
          <a:stretch>
            <a:fillRect/>
          </a:stretch>
        </p:blipFill>
        <p:spPr>
          <a:xfrm>
            <a:off x="943750" y="2114900"/>
            <a:ext cx="1095150" cy="616025"/>
          </a:xfrm>
          <a:prstGeom prst="rect">
            <a:avLst/>
          </a:prstGeom>
          <a:noFill/>
          <a:ln>
            <a:noFill/>
          </a:ln>
        </p:spPr>
      </p:pic>
      <p:pic>
        <p:nvPicPr>
          <p:cNvPr id="364" name="Google Shape;364;p34"/>
          <p:cNvPicPr preferRelativeResize="0"/>
          <p:nvPr/>
        </p:nvPicPr>
        <p:blipFill>
          <a:blip r:embed="rId9">
            <a:alphaModFix/>
          </a:blip>
          <a:stretch>
            <a:fillRect/>
          </a:stretch>
        </p:blipFill>
        <p:spPr>
          <a:xfrm>
            <a:off x="1007022" y="2644592"/>
            <a:ext cx="968602" cy="852260"/>
          </a:xfrm>
          <a:prstGeom prst="rect">
            <a:avLst/>
          </a:prstGeom>
          <a:noFill/>
          <a:ln>
            <a:noFill/>
          </a:ln>
        </p:spPr>
      </p:pic>
      <p:pic>
        <p:nvPicPr>
          <p:cNvPr id="365" name="Google Shape;365;p34"/>
          <p:cNvPicPr preferRelativeResize="0"/>
          <p:nvPr/>
        </p:nvPicPr>
        <p:blipFill>
          <a:blip r:embed="rId10">
            <a:alphaModFix/>
          </a:blip>
          <a:stretch>
            <a:fillRect/>
          </a:stretch>
        </p:blipFill>
        <p:spPr>
          <a:xfrm>
            <a:off x="1080380" y="3496842"/>
            <a:ext cx="734776" cy="483384"/>
          </a:xfrm>
          <a:prstGeom prst="rect">
            <a:avLst/>
          </a:prstGeom>
          <a:noFill/>
          <a:ln>
            <a:noFill/>
          </a:ln>
        </p:spPr>
      </p:pic>
      <p:sp>
        <p:nvSpPr>
          <p:cNvPr id="366" name="Google Shape;366;p34"/>
          <p:cNvSpPr txBox="1"/>
          <p:nvPr/>
        </p:nvSpPr>
        <p:spPr>
          <a:xfrm>
            <a:off x="900265" y="4117225"/>
            <a:ext cx="1095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User System</a:t>
            </a:r>
            <a:endParaRPr sz="1200">
              <a:solidFill>
                <a:schemeClr val="dk1"/>
              </a:solidFill>
              <a:latin typeface="Roboto"/>
              <a:ea typeface="Roboto"/>
              <a:cs typeface="Roboto"/>
              <a:sym typeface="Roboto"/>
            </a:endParaRPr>
          </a:p>
        </p:txBody>
      </p:sp>
      <p:cxnSp>
        <p:nvCxnSpPr>
          <p:cNvPr id="367" name="Google Shape;367;p34"/>
          <p:cNvCxnSpPr>
            <a:stCxn id="349" idx="0"/>
            <a:endCxn id="348" idx="2"/>
          </p:cNvCxnSpPr>
          <p:nvPr/>
        </p:nvCxnSpPr>
        <p:spPr>
          <a:xfrm rot="10800000">
            <a:off x="4321963" y="2369900"/>
            <a:ext cx="0" cy="773400"/>
          </a:xfrm>
          <a:prstGeom prst="straightConnector1">
            <a:avLst/>
          </a:prstGeom>
          <a:noFill/>
          <a:ln cap="flat" cmpd="sng" w="28575">
            <a:solidFill>
              <a:srgbClr val="4A86E8"/>
            </a:solidFill>
            <a:prstDash val="solid"/>
            <a:round/>
            <a:headEnd len="med" w="med" type="triangle"/>
            <a:tailEnd len="med" w="med" type="triangle"/>
          </a:ln>
        </p:spPr>
      </p:cxnSp>
      <p:cxnSp>
        <p:nvCxnSpPr>
          <p:cNvPr id="368" name="Google Shape;368;p34"/>
          <p:cNvCxnSpPr>
            <a:endCxn id="356" idx="1"/>
          </p:cNvCxnSpPr>
          <p:nvPr/>
        </p:nvCxnSpPr>
        <p:spPr>
          <a:xfrm flipH="1" rot="10800000">
            <a:off x="4854450" y="2034400"/>
            <a:ext cx="1458300" cy="647400"/>
          </a:xfrm>
          <a:prstGeom prst="bentConnector3">
            <a:avLst>
              <a:gd fmla="val 50000" name="adj1"/>
            </a:avLst>
          </a:prstGeom>
          <a:noFill/>
          <a:ln cap="flat" cmpd="sng" w="28575">
            <a:solidFill>
              <a:srgbClr val="4A86E8"/>
            </a:solidFill>
            <a:prstDash val="solid"/>
            <a:round/>
            <a:headEnd len="med" w="med" type="none"/>
            <a:tailEnd len="med" w="med" type="none"/>
          </a:ln>
        </p:spPr>
      </p:cxnSp>
      <p:cxnSp>
        <p:nvCxnSpPr>
          <p:cNvPr id="369" name="Google Shape;369;p34"/>
          <p:cNvCxnSpPr/>
          <p:nvPr/>
        </p:nvCxnSpPr>
        <p:spPr>
          <a:xfrm flipH="1">
            <a:off x="4840000" y="2659950"/>
            <a:ext cx="7200" cy="509100"/>
          </a:xfrm>
          <a:prstGeom prst="straightConnector1">
            <a:avLst/>
          </a:prstGeom>
          <a:noFill/>
          <a:ln cap="flat" cmpd="sng" w="28575">
            <a:solidFill>
              <a:srgbClr val="4A86E8"/>
            </a:solidFill>
            <a:prstDash val="solid"/>
            <a:round/>
            <a:headEnd len="med" w="med" type="none"/>
            <a:tailEnd len="med" w="med" type="triangle"/>
          </a:ln>
        </p:spPr>
      </p:cxnSp>
      <p:cxnSp>
        <p:nvCxnSpPr>
          <p:cNvPr id="370" name="Google Shape;370;p34"/>
          <p:cNvCxnSpPr>
            <a:stCxn id="349" idx="3"/>
          </p:cNvCxnSpPr>
          <p:nvPr/>
        </p:nvCxnSpPr>
        <p:spPr>
          <a:xfrm>
            <a:off x="5310313" y="3739550"/>
            <a:ext cx="1062300" cy="1800"/>
          </a:xfrm>
          <a:prstGeom prst="straightConnector1">
            <a:avLst/>
          </a:prstGeom>
          <a:noFill/>
          <a:ln cap="flat" cmpd="sng" w="28575">
            <a:solidFill>
              <a:srgbClr val="4A86E8"/>
            </a:solidFill>
            <a:prstDash val="solid"/>
            <a:round/>
            <a:headEnd len="med" w="med" type="triangle"/>
            <a:tailEnd len="med" w="med" type="triangle"/>
          </a:ln>
        </p:spPr>
      </p:cxnSp>
      <p:cxnSp>
        <p:nvCxnSpPr>
          <p:cNvPr id="371" name="Google Shape;371;p34"/>
          <p:cNvCxnSpPr>
            <a:endCxn id="351" idx="1"/>
          </p:cNvCxnSpPr>
          <p:nvPr/>
        </p:nvCxnSpPr>
        <p:spPr>
          <a:xfrm>
            <a:off x="2307712" y="3653325"/>
            <a:ext cx="1046100" cy="5400"/>
          </a:xfrm>
          <a:prstGeom prst="straightConnector1">
            <a:avLst/>
          </a:prstGeom>
          <a:noFill/>
          <a:ln cap="flat" cmpd="sng" w="28575">
            <a:solidFill>
              <a:srgbClr val="FF0000"/>
            </a:solidFill>
            <a:prstDash val="solid"/>
            <a:round/>
            <a:headEnd len="med" w="med" type="triangle"/>
            <a:tailEnd len="med" w="med" type="triangle"/>
          </a:ln>
        </p:spPr>
      </p:cxnSp>
      <p:sp>
        <p:nvSpPr>
          <p:cNvPr id="372" name="Google Shape;372;p34"/>
          <p:cNvSpPr txBox="1"/>
          <p:nvPr/>
        </p:nvSpPr>
        <p:spPr>
          <a:xfrm>
            <a:off x="2524225" y="3356085"/>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UART</a:t>
            </a:r>
            <a:endParaRPr b="1" sz="1300">
              <a:solidFill>
                <a:schemeClr val="dk1"/>
              </a:solidFill>
              <a:latin typeface="Roboto"/>
              <a:ea typeface="Roboto"/>
              <a:cs typeface="Roboto"/>
              <a:sym typeface="Roboto"/>
            </a:endParaRPr>
          </a:p>
        </p:txBody>
      </p:sp>
      <p:sp>
        <p:nvSpPr>
          <p:cNvPr id="373" name="Google Shape;373;p34"/>
          <p:cNvSpPr txBox="1"/>
          <p:nvPr/>
        </p:nvSpPr>
        <p:spPr>
          <a:xfrm>
            <a:off x="5542563" y="34453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WIFI</a:t>
            </a:r>
            <a:endParaRPr b="1" sz="1300">
              <a:solidFill>
                <a:schemeClr val="dk1"/>
              </a:solidFill>
              <a:latin typeface="Roboto"/>
              <a:ea typeface="Roboto"/>
              <a:cs typeface="Roboto"/>
              <a:sym typeface="Roboto"/>
            </a:endParaRPr>
          </a:p>
        </p:txBody>
      </p:sp>
      <p:sp>
        <p:nvSpPr>
          <p:cNvPr id="374" name="Google Shape;374;p34"/>
          <p:cNvSpPr txBox="1"/>
          <p:nvPr/>
        </p:nvSpPr>
        <p:spPr>
          <a:xfrm>
            <a:off x="4942663" y="23699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I2C</a:t>
            </a:r>
            <a:endParaRPr b="1" sz="1300">
              <a:solidFill>
                <a:schemeClr val="dk1"/>
              </a:solidFill>
              <a:latin typeface="Roboto"/>
              <a:ea typeface="Roboto"/>
              <a:cs typeface="Roboto"/>
              <a:sym typeface="Roboto"/>
            </a:endParaRPr>
          </a:p>
        </p:txBody>
      </p:sp>
      <p:sp>
        <p:nvSpPr>
          <p:cNvPr id="375" name="Google Shape;375;p3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76" name="Google Shape;376;p34"/>
          <p:cNvSpPr txBox="1"/>
          <p:nvPr/>
        </p:nvSpPr>
        <p:spPr>
          <a:xfrm rot="-5400000">
            <a:off x="3818238" y="2523210"/>
            <a:ext cx="670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SPI</a:t>
            </a:r>
            <a:endParaRPr b="1" sz="1300">
              <a:solidFill>
                <a:schemeClr val="dk1"/>
              </a:solidFill>
              <a:latin typeface="Roboto"/>
              <a:ea typeface="Roboto"/>
              <a:cs typeface="Roboto"/>
              <a:sym typeface="Roboto"/>
            </a:endParaRPr>
          </a:p>
        </p:txBody>
      </p:sp>
      <p:pic>
        <p:nvPicPr>
          <p:cNvPr id="377" name="Google Shape;377;p34"/>
          <p:cNvPicPr preferRelativeResize="0"/>
          <p:nvPr/>
        </p:nvPicPr>
        <p:blipFill>
          <a:blip r:embed="rId11">
            <a:alphaModFix amt="82000"/>
          </a:blip>
          <a:stretch>
            <a:fillRect/>
          </a:stretch>
        </p:blipFill>
        <p:spPr>
          <a:xfrm>
            <a:off x="6704911" y="3514625"/>
            <a:ext cx="1707837" cy="976500"/>
          </a:xfrm>
          <a:prstGeom prst="rect">
            <a:avLst/>
          </a:prstGeom>
          <a:noFill/>
          <a:ln>
            <a:noFill/>
          </a:ln>
        </p:spPr>
      </p:pic>
      <p:sp>
        <p:nvSpPr>
          <p:cNvPr id="378" name="Google Shape;378;p34"/>
          <p:cNvSpPr txBox="1"/>
          <p:nvPr/>
        </p:nvSpPr>
        <p:spPr>
          <a:xfrm>
            <a:off x="597625" y="1162550"/>
            <a:ext cx="1787400" cy="8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Can interface with any MCU that has a UART channel</a:t>
            </a:r>
            <a:endParaRPr sz="1500">
              <a:solidFill>
                <a:schemeClr val="dk1"/>
              </a:solidFill>
              <a:latin typeface="Roboto"/>
              <a:ea typeface="Roboto"/>
              <a:cs typeface="Roboto"/>
              <a:sym typeface="Roboto"/>
            </a:endParaRPr>
          </a:p>
        </p:txBody>
      </p:sp>
      <p:sp>
        <p:nvSpPr>
          <p:cNvPr id="379" name="Google Shape;379;p34"/>
          <p:cNvSpPr txBox="1"/>
          <p:nvPr/>
        </p:nvSpPr>
        <p:spPr>
          <a:xfrm>
            <a:off x="2452263" y="1514813"/>
            <a:ext cx="1317900" cy="53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Roboto"/>
                <a:ea typeface="Roboto"/>
                <a:cs typeface="Roboto"/>
                <a:sym typeface="Roboto"/>
              </a:rPr>
              <a:t>Capacitive </a:t>
            </a:r>
            <a:endParaRPr sz="1500">
              <a:solidFill>
                <a:schemeClr val="dk1"/>
              </a:solidFill>
              <a:latin typeface="Roboto"/>
              <a:ea typeface="Roboto"/>
              <a:cs typeface="Roboto"/>
              <a:sym typeface="Roboto"/>
            </a:endParaRPr>
          </a:p>
          <a:p>
            <a:pPr indent="0" lvl="0" marL="0" rtl="0" algn="r">
              <a:spcBef>
                <a:spcPts val="0"/>
              </a:spcBef>
              <a:spcAft>
                <a:spcPts val="0"/>
              </a:spcAft>
              <a:buNone/>
            </a:pPr>
            <a:r>
              <a:rPr lang="en" sz="1500">
                <a:solidFill>
                  <a:schemeClr val="dk1"/>
                </a:solidFill>
                <a:latin typeface="Roboto"/>
                <a:ea typeface="Roboto"/>
                <a:cs typeface="Roboto"/>
                <a:sym typeface="Roboto"/>
              </a:rPr>
              <a:t>Touchscreen</a:t>
            </a:r>
            <a:endParaRPr sz="1500">
              <a:solidFill>
                <a:schemeClr val="dk1"/>
              </a:solidFill>
              <a:latin typeface="Roboto"/>
              <a:ea typeface="Roboto"/>
              <a:cs typeface="Roboto"/>
              <a:sym typeface="Roboto"/>
            </a:endParaRPr>
          </a:p>
        </p:txBody>
      </p:sp>
      <p:sp>
        <p:nvSpPr>
          <p:cNvPr id="380" name="Google Shape;380;p34"/>
          <p:cNvSpPr txBox="1"/>
          <p:nvPr/>
        </p:nvSpPr>
        <p:spPr>
          <a:xfrm>
            <a:off x="3114575" y="4323100"/>
            <a:ext cx="1889400" cy="53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Roboto"/>
                <a:ea typeface="Roboto"/>
                <a:cs typeface="Roboto"/>
                <a:sym typeface="Roboto"/>
              </a:rPr>
              <a:t>ESP32 Feather</a:t>
            </a:r>
            <a:endParaRPr sz="15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 </a:t>
            </a:r>
            <a:endParaRPr/>
          </a:p>
          <a:p>
            <a:pPr indent="0" lvl="0" marL="0" rtl="0" algn="l">
              <a:spcBef>
                <a:spcPts val="0"/>
              </a:spcBef>
              <a:spcAft>
                <a:spcPts val="0"/>
              </a:spcAft>
              <a:buNone/>
            </a:pPr>
            <a:r>
              <a:rPr lang="en"/>
              <a:t>&amp; Integration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6"/>
          <p:cNvSpPr/>
          <p:nvPr/>
        </p:nvSpPr>
        <p:spPr>
          <a:xfrm>
            <a:off x="371275" y="2737613"/>
            <a:ext cx="2103300" cy="20478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highlight>
                  <a:schemeClr val="accent1"/>
                </a:highlight>
                <a:latin typeface="Roboto"/>
                <a:ea typeface="Roboto"/>
                <a:cs typeface="Roboto"/>
                <a:sym typeface="Roboto"/>
              </a:rPr>
              <a:t>Website Profile</a:t>
            </a:r>
            <a:endParaRPr b="1" sz="1100">
              <a:solidFill>
                <a:schemeClr val="dk1"/>
              </a:solidFill>
              <a:highlight>
                <a:schemeClr val="accent1"/>
              </a:highlight>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User builds desired profile on </a:t>
            </a:r>
            <a:r>
              <a:rPr lang="en" sz="1100">
                <a:solidFill>
                  <a:schemeClr val="dk1"/>
                </a:solidFill>
                <a:latin typeface="Roboto"/>
                <a:ea typeface="Roboto"/>
                <a:cs typeface="Roboto"/>
                <a:sym typeface="Roboto"/>
              </a:rPr>
              <a:t>website</a:t>
            </a:r>
            <a:r>
              <a:rPr lang="en" sz="1100">
                <a:solidFill>
                  <a:schemeClr val="dk1"/>
                </a:solidFill>
                <a:latin typeface="Roboto"/>
                <a:ea typeface="Roboto"/>
                <a:cs typeface="Roboto"/>
                <a:sym typeface="Roboto"/>
              </a:rPr>
              <a:t> &amp; saves to database</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Protocontrol gets the profile via an HTTP request to our listed endpoint</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-The endpoint returns the most recent profile created on the site</a:t>
            </a:r>
            <a:endParaRPr>
              <a:latin typeface="Roboto"/>
              <a:ea typeface="Roboto"/>
              <a:cs typeface="Roboto"/>
              <a:sym typeface="Roboto"/>
            </a:endParaRPr>
          </a:p>
        </p:txBody>
      </p:sp>
      <p:sp>
        <p:nvSpPr>
          <p:cNvPr id="391" name="Google Shape;391;p36"/>
          <p:cNvSpPr/>
          <p:nvPr/>
        </p:nvSpPr>
        <p:spPr>
          <a:xfrm>
            <a:off x="3520350" y="2737613"/>
            <a:ext cx="2103300" cy="20478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highlight>
                  <a:schemeClr val="accent1"/>
                </a:highlight>
                <a:latin typeface="Roboto"/>
                <a:ea typeface="Roboto"/>
                <a:cs typeface="Roboto"/>
                <a:sym typeface="Roboto"/>
              </a:rPr>
              <a:t>Control Profile </a:t>
            </a:r>
            <a:endParaRPr b="1" sz="1100">
              <a:solidFill>
                <a:schemeClr val="dk1"/>
              </a:solidFill>
              <a:highlight>
                <a:schemeClr val="accent1"/>
              </a:highlight>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Protocontrol firmware takes string generated by website  - Dynamically casts the user’s profile from given parameters using screen location and initial values. </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392" name="Google Shape;392;p36"/>
          <p:cNvSpPr/>
          <p:nvPr/>
        </p:nvSpPr>
        <p:spPr>
          <a:xfrm>
            <a:off x="6669425" y="2737613"/>
            <a:ext cx="2103300" cy="20478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highlight>
                  <a:schemeClr val="accent1"/>
                </a:highlight>
                <a:latin typeface="Roboto"/>
                <a:ea typeface="Roboto"/>
                <a:cs typeface="Roboto"/>
                <a:sym typeface="Roboto"/>
              </a:rPr>
              <a:t>Send and Receive Updates </a:t>
            </a:r>
            <a:endParaRPr b="1" sz="1100">
              <a:solidFill>
                <a:schemeClr val="dk1"/>
              </a:solidFill>
              <a:highlight>
                <a:schemeClr val="accent1"/>
              </a:highlight>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During operation, Protocontrol looks for inputs to the local components and updates from the user device</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 By monitoring the UART channel, Protocontrol updates values on screen and sends input updates </a:t>
            </a:r>
            <a:endParaRPr>
              <a:latin typeface="Roboto"/>
              <a:ea typeface="Roboto"/>
              <a:cs typeface="Roboto"/>
              <a:sym typeface="Roboto"/>
            </a:endParaRPr>
          </a:p>
        </p:txBody>
      </p:sp>
      <p:sp>
        <p:nvSpPr>
          <p:cNvPr id="393" name="Google Shape;393;p3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Communication &amp; Integration</a:t>
            </a:r>
            <a:endParaRPr sz="3200"/>
          </a:p>
        </p:txBody>
      </p:sp>
      <p:sp>
        <p:nvSpPr>
          <p:cNvPr id="394" name="Google Shape;394;p3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395" name="Google Shape;395;p36"/>
          <p:cNvCxnSpPr>
            <a:stCxn id="390" idx="3"/>
            <a:endCxn id="391" idx="1"/>
          </p:cNvCxnSpPr>
          <p:nvPr/>
        </p:nvCxnSpPr>
        <p:spPr>
          <a:xfrm>
            <a:off x="2474575" y="3761513"/>
            <a:ext cx="1045800" cy="0"/>
          </a:xfrm>
          <a:prstGeom prst="straightConnector1">
            <a:avLst/>
          </a:prstGeom>
          <a:noFill/>
          <a:ln cap="flat" cmpd="sng" w="28575">
            <a:solidFill>
              <a:schemeClr val="dk1"/>
            </a:solidFill>
            <a:prstDash val="solid"/>
            <a:round/>
            <a:headEnd len="med" w="med" type="none"/>
            <a:tailEnd len="med" w="med" type="triangle"/>
          </a:ln>
        </p:spPr>
      </p:cxnSp>
      <p:cxnSp>
        <p:nvCxnSpPr>
          <p:cNvPr id="396" name="Google Shape;396;p36"/>
          <p:cNvCxnSpPr/>
          <p:nvPr/>
        </p:nvCxnSpPr>
        <p:spPr>
          <a:xfrm>
            <a:off x="5623650" y="3374988"/>
            <a:ext cx="1045800" cy="0"/>
          </a:xfrm>
          <a:prstGeom prst="straightConnector1">
            <a:avLst/>
          </a:prstGeom>
          <a:noFill/>
          <a:ln cap="flat" cmpd="sng" w="28575">
            <a:solidFill>
              <a:schemeClr val="dk1"/>
            </a:solidFill>
            <a:prstDash val="solid"/>
            <a:round/>
            <a:headEnd len="med" w="med" type="none"/>
            <a:tailEnd len="med" w="med" type="triangle"/>
          </a:ln>
        </p:spPr>
      </p:cxnSp>
      <p:cxnSp>
        <p:nvCxnSpPr>
          <p:cNvPr id="397" name="Google Shape;397;p36"/>
          <p:cNvCxnSpPr/>
          <p:nvPr/>
        </p:nvCxnSpPr>
        <p:spPr>
          <a:xfrm>
            <a:off x="5623650" y="4052888"/>
            <a:ext cx="1045800" cy="0"/>
          </a:xfrm>
          <a:prstGeom prst="straightConnector1">
            <a:avLst/>
          </a:prstGeom>
          <a:noFill/>
          <a:ln cap="flat" cmpd="sng" w="28575">
            <a:solidFill>
              <a:schemeClr val="dk1"/>
            </a:solidFill>
            <a:prstDash val="solid"/>
            <a:round/>
            <a:headEnd len="med" w="med" type="triangle"/>
            <a:tailEnd len="med" w="med" type="none"/>
          </a:ln>
        </p:spPr>
      </p:cxnSp>
      <p:sp>
        <p:nvSpPr>
          <p:cNvPr id="398" name="Google Shape;398;p36"/>
          <p:cNvSpPr txBox="1"/>
          <p:nvPr/>
        </p:nvSpPr>
        <p:spPr>
          <a:xfrm>
            <a:off x="2645525" y="3761525"/>
            <a:ext cx="5949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WiFi</a:t>
            </a:r>
            <a:endParaRPr b="1">
              <a:solidFill>
                <a:schemeClr val="dk1"/>
              </a:solidFill>
              <a:latin typeface="Roboto"/>
              <a:ea typeface="Roboto"/>
              <a:cs typeface="Roboto"/>
              <a:sym typeface="Roboto"/>
            </a:endParaRPr>
          </a:p>
        </p:txBody>
      </p:sp>
      <p:sp>
        <p:nvSpPr>
          <p:cNvPr id="399" name="Google Shape;399;p36"/>
          <p:cNvSpPr txBox="1"/>
          <p:nvPr/>
        </p:nvSpPr>
        <p:spPr>
          <a:xfrm>
            <a:off x="5765225" y="3524250"/>
            <a:ext cx="7626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UART</a:t>
            </a:r>
            <a:endParaRPr b="1">
              <a:solidFill>
                <a:schemeClr val="dk1"/>
              </a:solidFill>
              <a:latin typeface="Roboto"/>
              <a:ea typeface="Roboto"/>
              <a:cs typeface="Roboto"/>
              <a:sym typeface="Roboto"/>
            </a:endParaRPr>
          </a:p>
        </p:txBody>
      </p:sp>
      <p:pic>
        <p:nvPicPr>
          <p:cNvPr id="400" name="Google Shape;400;p36"/>
          <p:cNvPicPr preferRelativeResize="0"/>
          <p:nvPr/>
        </p:nvPicPr>
        <p:blipFill>
          <a:blip r:embed="rId3">
            <a:alphaModFix/>
          </a:blip>
          <a:stretch>
            <a:fillRect/>
          </a:stretch>
        </p:blipFill>
        <p:spPr>
          <a:xfrm>
            <a:off x="3647112" y="1237188"/>
            <a:ext cx="1849775" cy="1218975"/>
          </a:xfrm>
          <a:prstGeom prst="rect">
            <a:avLst/>
          </a:prstGeom>
          <a:noFill/>
          <a:ln>
            <a:noFill/>
          </a:ln>
        </p:spPr>
      </p:pic>
      <p:pic>
        <p:nvPicPr>
          <p:cNvPr id="401" name="Google Shape;401;p36"/>
          <p:cNvPicPr preferRelativeResize="0"/>
          <p:nvPr/>
        </p:nvPicPr>
        <p:blipFill>
          <a:blip r:embed="rId4">
            <a:alphaModFix/>
          </a:blip>
          <a:stretch>
            <a:fillRect/>
          </a:stretch>
        </p:blipFill>
        <p:spPr>
          <a:xfrm>
            <a:off x="521801" y="1093190"/>
            <a:ext cx="1802225" cy="1506950"/>
          </a:xfrm>
          <a:prstGeom prst="rect">
            <a:avLst/>
          </a:prstGeom>
          <a:noFill/>
          <a:ln>
            <a:noFill/>
          </a:ln>
          <a:effectLst>
            <a:outerShdw blurRad="57150" rotWithShape="0" algn="bl" dir="8460000" dist="76200">
              <a:srgbClr val="000000">
                <a:alpha val="40000"/>
              </a:srgbClr>
            </a:outerShdw>
          </a:effectLst>
        </p:spPr>
      </p:pic>
      <p:pic>
        <p:nvPicPr>
          <p:cNvPr id="402" name="Google Shape;402;p36"/>
          <p:cNvPicPr preferRelativeResize="0"/>
          <p:nvPr/>
        </p:nvPicPr>
        <p:blipFill>
          <a:blip r:embed="rId5">
            <a:alphaModFix amt="78000"/>
          </a:blip>
          <a:stretch>
            <a:fillRect/>
          </a:stretch>
        </p:blipFill>
        <p:spPr>
          <a:xfrm>
            <a:off x="852144" y="1257756"/>
            <a:ext cx="1166761" cy="707136"/>
          </a:xfrm>
          <a:prstGeom prst="rect">
            <a:avLst/>
          </a:prstGeom>
          <a:noFill/>
          <a:ln>
            <a:noFill/>
          </a:ln>
        </p:spPr>
      </p:pic>
      <p:sp>
        <p:nvSpPr>
          <p:cNvPr id="403" name="Google Shape;403;p36"/>
          <p:cNvSpPr txBox="1"/>
          <p:nvPr/>
        </p:nvSpPr>
        <p:spPr>
          <a:xfrm>
            <a:off x="7180275" y="918925"/>
            <a:ext cx="197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pic>
        <p:nvPicPr>
          <p:cNvPr id="404" name="Google Shape;404;p36"/>
          <p:cNvPicPr preferRelativeResize="0"/>
          <p:nvPr/>
        </p:nvPicPr>
        <p:blipFill>
          <a:blip r:embed="rId6">
            <a:alphaModFix/>
          </a:blip>
          <a:stretch>
            <a:fillRect/>
          </a:stretch>
        </p:blipFill>
        <p:spPr>
          <a:xfrm>
            <a:off x="7018750" y="1191103"/>
            <a:ext cx="1311176" cy="131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7"/>
          <p:cNvSpPr/>
          <p:nvPr/>
        </p:nvSpPr>
        <p:spPr>
          <a:xfrm>
            <a:off x="7223488" y="1188900"/>
            <a:ext cx="1481100" cy="2559900"/>
          </a:xfrm>
          <a:prstGeom prst="rect">
            <a:avLst/>
          </a:prstGeom>
          <a:solidFill>
            <a:schemeClr val="accent5"/>
          </a:solidFill>
          <a:ln cap="flat" cmpd="sng" w="19050">
            <a:solidFill>
              <a:schemeClr val="dk2"/>
            </a:solidFill>
            <a:prstDash val="solid"/>
            <a:round/>
            <a:headEnd len="sm" w="sm" type="none"/>
            <a:tailEnd len="sm" w="sm" type="none"/>
          </a:ln>
          <a:effectLst>
            <a:outerShdw blurRad="57150" rotWithShape="0" algn="bl" dir="84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0" name="Google Shape;410;p37"/>
          <p:cNvSpPr/>
          <p:nvPr/>
        </p:nvSpPr>
        <p:spPr>
          <a:xfrm>
            <a:off x="1033313" y="1188901"/>
            <a:ext cx="1236000" cy="2559900"/>
          </a:xfrm>
          <a:prstGeom prst="rect">
            <a:avLst/>
          </a:prstGeom>
          <a:solidFill>
            <a:schemeClr val="accent5"/>
          </a:solidFill>
          <a:ln cap="flat" cmpd="sng" w="19050">
            <a:solidFill>
              <a:schemeClr val="dk2"/>
            </a:solidFill>
            <a:prstDash val="solid"/>
            <a:round/>
            <a:headEnd len="sm" w="sm" type="none"/>
            <a:tailEnd len="sm" w="sm" type="none"/>
          </a:ln>
          <a:effectLst>
            <a:outerShdw blurRad="57150" rotWithShape="0" algn="bl" dir="84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1" name="Google Shape;411;p3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&amp; Software</a:t>
            </a:r>
            <a:endParaRPr/>
          </a:p>
        </p:txBody>
      </p:sp>
      <p:sp>
        <p:nvSpPr>
          <p:cNvPr id="412" name="Google Shape;412;p37"/>
          <p:cNvSpPr txBox="1"/>
          <p:nvPr/>
        </p:nvSpPr>
        <p:spPr>
          <a:xfrm>
            <a:off x="3437388" y="3769200"/>
            <a:ext cx="2411700" cy="9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Component grid</a:t>
            </a:r>
            <a:r>
              <a:rPr lang="en" sz="1300">
                <a:solidFill>
                  <a:schemeClr val="dk1"/>
                </a:solidFill>
                <a:latin typeface="Roboto"/>
                <a:ea typeface="Roboto"/>
                <a:cs typeface="Roboto"/>
                <a:sym typeface="Roboto"/>
              </a:rPr>
              <a:t> allows </a:t>
            </a:r>
            <a:r>
              <a:rPr i="1" lang="en" sz="1300">
                <a:solidFill>
                  <a:schemeClr val="dk1"/>
                </a:solidFill>
                <a:latin typeface="Roboto"/>
                <a:ea typeface="Roboto"/>
                <a:cs typeface="Roboto"/>
                <a:sym typeface="Roboto"/>
              </a:rPr>
              <a:t>simpler</a:t>
            </a:r>
            <a:r>
              <a:rPr i="1" lang="en" sz="1300">
                <a:solidFill>
                  <a:schemeClr val="dk1"/>
                </a:solidFill>
                <a:latin typeface="Roboto"/>
                <a:ea typeface="Roboto"/>
                <a:cs typeface="Roboto"/>
                <a:sym typeface="Roboto"/>
              </a:rPr>
              <a:t> communication protocol</a:t>
            </a:r>
            <a:r>
              <a:rPr lang="en" sz="1300">
                <a:solidFill>
                  <a:schemeClr val="dk1"/>
                </a:solidFill>
                <a:latin typeface="Roboto"/>
                <a:ea typeface="Roboto"/>
                <a:cs typeface="Roboto"/>
                <a:sym typeface="Roboto"/>
              </a:rPr>
              <a:t> and </a:t>
            </a:r>
            <a:r>
              <a:rPr i="1" lang="en" sz="1300">
                <a:solidFill>
                  <a:schemeClr val="dk1"/>
                </a:solidFill>
                <a:latin typeface="Roboto"/>
                <a:ea typeface="Roboto"/>
                <a:cs typeface="Roboto"/>
                <a:sym typeface="Roboto"/>
              </a:rPr>
              <a:t>dynamic component creation</a:t>
            </a:r>
            <a:endParaRPr i="1" sz="1300">
              <a:solidFill>
                <a:schemeClr val="dk1"/>
              </a:solidFill>
              <a:latin typeface="Roboto"/>
              <a:ea typeface="Roboto"/>
              <a:cs typeface="Roboto"/>
              <a:sym typeface="Roboto"/>
            </a:endParaRPr>
          </a:p>
        </p:txBody>
      </p:sp>
      <p:sp>
        <p:nvSpPr>
          <p:cNvPr id="413" name="Google Shape;413;p3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4" name="Google Shape;414;p37"/>
          <p:cNvSpPr/>
          <p:nvPr/>
        </p:nvSpPr>
        <p:spPr>
          <a:xfrm>
            <a:off x="2527975" y="1188888"/>
            <a:ext cx="4436700" cy="2559900"/>
          </a:xfrm>
          <a:prstGeom prst="rect">
            <a:avLst/>
          </a:prstGeom>
          <a:solidFill>
            <a:schemeClr val="accent5"/>
          </a:solidFill>
          <a:ln cap="flat" cmpd="sng" w="19050">
            <a:solidFill>
              <a:schemeClr val="dk2"/>
            </a:solidFill>
            <a:prstDash val="solid"/>
            <a:round/>
            <a:headEnd len="sm" w="sm" type="none"/>
            <a:tailEnd len="sm" w="sm" type="none"/>
          </a:ln>
          <a:effectLst>
            <a:outerShdw blurRad="57150" rotWithShape="0" algn="bl" dir="84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15" name="Google Shape;415;p37"/>
          <p:cNvPicPr preferRelativeResize="0"/>
          <p:nvPr/>
        </p:nvPicPr>
        <p:blipFill>
          <a:blip r:embed="rId3">
            <a:alphaModFix/>
          </a:blip>
          <a:stretch>
            <a:fillRect/>
          </a:stretch>
        </p:blipFill>
        <p:spPr>
          <a:xfrm>
            <a:off x="2650575" y="1372488"/>
            <a:ext cx="4191490" cy="2198501"/>
          </a:xfrm>
          <a:prstGeom prst="rect">
            <a:avLst/>
          </a:prstGeom>
          <a:noFill/>
          <a:ln cap="flat" cmpd="sng" w="28575">
            <a:solidFill>
              <a:schemeClr val="lt2"/>
            </a:solidFill>
            <a:prstDash val="solid"/>
            <a:round/>
            <a:headEnd len="sm" w="sm" type="none"/>
            <a:tailEnd len="sm" w="sm" type="none"/>
          </a:ln>
        </p:spPr>
      </p:pic>
      <p:pic>
        <p:nvPicPr>
          <p:cNvPr id="416" name="Google Shape;416;p37"/>
          <p:cNvPicPr preferRelativeResize="0"/>
          <p:nvPr/>
        </p:nvPicPr>
        <p:blipFill>
          <a:blip r:embed="rId4">
            <a:alphaModFix/>
          </a:blip>
          <a:stretch>
            <a:fillRect/>
          </a:stretch>
        </p:blipFill>
        <p:spPr>
          <a:xfrm>
            <a:off x="1137026" y="1279259"/>
            <a:ext cx="1026711" cy="2378078"/>
          </a:xfrm>
          <a:prstGeom prst="rect">
            <a:avLst/>
          </a:prstGeom>
          <a:noFill/>
          <a:ln cap="flat" cmpd="sng" w="28575">
            <a:solidFill>
              <a:schemeClr val="lt2"/>
            </a:solidFill>
            <a:prstDash val="solid"/>
            <a:round/>
            <a:headEnd len="sm" w="sm" type="none"/>
            <a:tailEnd len="sm" w="sm" type="none"/>
          </a:ln>
        </p:spPr>
      </p:pic>
      <p:pic>
        <p:nvPicPr>
          <p:cNvPr id="417" name="Google Shape;417;p37"/>
          <p:cNvPicPr preferRelativeResize="0"/>
          <p:nvPr/>
        </p:nvPicPr>
        <p:blipFill>
          <a:blip r:embed="rId5">
            <a:alphaModFix/>
          </a:blip>
          <a:stretch>
            <a:fillRect/>
          </a:stretch>
        </p:blipFill>
        <p:spPr>
          <a:xfrm>
            <a:off x="7355116" y="1372500"/>
            <a:ext cx="1235872" cy="731700"/>
          </a:xfrm>
          <a:prstGeom prst="rect">
            <a:avLst/>
          </a:prstGeom>
          <a:noFill/>
          <a:ln cap="flat" cmpd="sng" w="28575">
            <a:solidFill>
              <a:schemeClr val="lt2"/>
            </a:solidFill>
            <a:prstDash val="solid"/>
            <a:round/>
            <a:headEnd len="sm" w="sm" type="none"/>
            <a:tailEnd len="sm" w="sm" type="none"/>
          </a:ln>
        </p:spPr>
      </p:pic>
      <p:pic>
        <p:nvPicPr>
          <p:cNvPr id="418" name="Google Shape;418;p37"/>
          <p:cNvPicPr preferRelativeResize="0"/>
          <p:nvPr/>
        </p:nvPicPr>
        <p:blipFill>
          <a:blip r:embed="rId6">
            <a:alphaModFix/>
          </a:blip>
          <a:stretch>
            <a:fillRect/>
          </a:stretch>
        </p:blipFill>
        <p:spPr>
          <a:xfrm>
            <a:off x="7355112" y="2518429"/>
            <a:ext cx="1235876" cy="1052571"/>
          </a:xfrm>
          <a:prstGeom prst="rect">
            <a:avLst/>
          </a:prstGeom>
          <a:noFill/>
          <a:ln cap="flat" cmpd="sng" w="28575">
            <a:solidFill>
              <a:schemeClr val="lt2"/>
            </a:solidFill>
            <a:prstDash val="solid"/>
            <a:round/>
            <a:headEnd len="sm" w="sm" type="none"/>
            <a:tailEnd len="sm" w="sm" type="none"/>
          </a:ln>
        </p:spPr>
      </p:pic>
      <p:sp>
        <p:nvSpPr>
          <p:cNvPr id="419" name="Google Shape;419;p37"/>
          <p:cNvSpPr txBox="1"/>
          <p:nvPr/>
        </p:nvSpPr>
        <p:spPr>
          <a:xfrm>
            <a:off x="7089988" y="3727950"/>
            <a:ext cx="17661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Parameter</a:t>
            </a:r>
            <a:r>
              <a:rPr b="1" lang="en" sz="1300">
                <a:solidFill>
                  <a:schemeClr val="dk1"/>
                </a:solidFill>
                <a:latin typeface="Roboto"/>
                <a:ea typeface="Roboto"/>
                <a:cs typeface="Roboto"/>
                <a:sym typeface="Roboto"/>
              </a:rPr>
              <a:t> Selection </a:t>
            </a:r>
            <a:r>
              <a:rPr lang="en" sz="1300">
                <a:solidFill>
                  <a:schemeClr val="dk1"/>
                </a:solidFill>
                <a:latin typeface="Roboto"/>
                <a:ea typeface="Roboto"/>
                <a:cs typeface="Roboto"/>
                <a:sym typeface="Roboto"/>
              </a:rPr>
              <a:t>allows for custom components for a unique user interface</a:t>
            </a:r>
            <a:endParaRPr i="1" sz="1300">
              <a:solidFill>
                <a:schemeClr val="dk1"/>
              </a:solidFill>
              <a:latin typeface="Roboto"/>
              <a:ea typeface="Roboto"/>
              <a:cs typeface="Roboto"/>
              <a:sym typeface="Roboto"/>
            </a:endParaRPr>
          </a:p>
        </p:txBody>
      </p:sp>
      <p:sp>
        <p:nvSpPr>
          <p:cNvPr id="420" name="Google Shape;420;p37"/>
          <p:cNvSpPr txBox="1"/>
          <p:nvPr/>
        </p:nvSpPr>
        <p:spPr>
          <a:xfrm>
            <a:off x="232625" y="3769200"/>
            <a:ext cx="2036400" cy="99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Roboto"/>
                <a:ea typeface="Roboto"/>
                <a:cs typeface="Roboto"/>
                <a:sym typeface="Roboto"/>
              </a:rPr>
              <a:t>Component Selector </a:t>
            </a:r>
            <a:r>
              <a:rPr lang="en" sz="1300">
                <a:solidFill>
                  <a:schemeClr val="dk1"/>
                </a:solidFill>
                <a:latin typeface="Roboto"/>
                <a:ea typeface="Roboto"/>
                <a:cs typeface="Roboto"/>
                <a:sym typeface="Roboto"/>
              </a:rPr>
              <a:t>provides elements for the user to create the profile they want </a:t>
            </a:r>
            <a:endParaRPr i="1" sz="13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8"/>
          <p:cNvSpPr/>
          <p:nvPr/>
        </p:nvSpPr>
        <p:spPr>
          <a:xfrm>
            <a:off x="191175" y="2125377"/>
            <a:ext cx="6622800" cy="1646100"/>
          </a:xfrm>
          <a:prstGeom prst="roundRect">
            <a:avLst>
              <a:gd fmla="val 16667" name="adj"/>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6" name="Google Shape;426;p3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Between Website and Protocontrol</a:t>
            </a:r>
            <a:endParaRPr/>
          </a:p>
        </p:txBody>
      </p:sp>
      <p:sp>
        <p:nvSpPr>
          <p:cNvPr id="427" name="Google Shape;427;p3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28" name="Google Shape;428;p38"/>
          <p:cNvPicPr preferRelativeResize="0"/>
          <p:nvPr/>
        </p:nvPicPr>
        <p:blipFill>
          <a:blip r:embed="rId3">
            <a:alphaModFix/>
          </a:blip>
          <a:stretch>
            <a:fillRect/>
          </a:stretch>
        </p:blipFill>
        <p:spPr>
          <a:xfrm>
            <a:off x="7208025" y="1391837"/>
            <a:ext cx="1644599" cy="736064"/>
          </a:xfrm>
          <a:prstGeom prst="rect">
            <a:avLst/>
          </a:prstGeom>
          <a:noFill/>
          <a:ln>
            <a:noFill/>
          </a:ln>
        </p:spPr>
      </p:pic>
      <p:pic>
        <p:nvPicPr>
          <p:cNvPr id="429" name="Google Shape;429;p38"/>
          <p:cNvPicPr preferRelativeResize="0"/>
          <p:nvPr/>
        </p:nvPicPr>
        <p:blipFill>
          <a:blip r:embed="rId4">
            <a:alphaModFix/>
          </a:blip>
          <a:stretch>
            <a:fillRect/>
          </a:stretch>
        </p:blipFill>
        <p:spPr>
          <a:xfrm>
            <a:off x="6979363" y="2505496"/>
            <a:ext cx="2150323" cy="662517"/>
          </a:xfrm>
          <a:prstGeom prst="rect">
            <a:avLst/>
          </a:prstGeom>
          <a:noFill/>
          <a:ln>
            <a:noFill/>
          </a:ln>
        </p:spPr>
      </p:pic>
      <p:sp>
        <p:nvSpPr>
          <p:cNvPr id="430" name="Google Shape;430;p38"/>
          <p:cNvSpPr txBox="1"/>
          <p:nvPr/>
        </p:nvSpPr>
        <p:spPr>
          <a:xfrm>
            <a:off x="7208025" y="1061525"/>
            <a:ext cx="16446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chemeClr val="lt2"/>
                </a:highlight>
                <a:latin typeface="Dosis SemiBold"/>
                <a:ea typeface="Dosis SemiBold"/>
                <a:cs typeface="Dosis SemiBold"/>
                <a:sym typeface="Dosis SemiBold"/>
              </a:rPr>
              <a:t>Online Database</a:t>
            </a:r>
            <a:endParaRPr sz="1200">
              <a:solidFill>
                <a:srgbClr val="222222"/>
              </a:solidFill>
              <a:highlight>
                <a:schemeClr val="lt2"/>
              </a:highlight>
              <a:latin typeface="Dosis SemiBold"/>
              <a:ea typeface="Dosis SemiBold"/>
              <a:cs typeface="Dosis SemiBold"/>
              <a:sym typeface="Dosis SemiBold"/>
            </a:endParaRPr>
          </a:p>
        </p:txBody>
      </p:sp>
      <p:sp>
        <p:nvSpPr>
          <p:cNvPr id="431" name="Google Shape;431;p38"/>
          <p:cNvSpPr txBox="1"/>
          <p:nvPr/>
        </p:nvSpPr>
        <p:spPr>
          <a:xfrm>
            <a:off x="6930975" y="2224238"/>
            <a:ext cx="1979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chemeClr val="lt2"/>
                </a:highlight>
                <a:latin typeface="Dosis SemiBold"/>
                <a:ea typeface="Dosis SemiBold"/>
                <a:cs typeface="Dosis SemiBold"/>
                <a:sym typeface="Dosis SemiBold"/>
              </a:rPr>
              <a:t>Type Arrays</a:t>
            </a:r>
            <a:endParaRPr sz="1200">
              <a:solidFill>
                <a:srgbClr val="222222"/>
              </a:solidFill>
              <a:highlight>
                <a:schemeClr val="lt2"/>
              </a:highlight>
              <a:latin typeface="Dosis SemiBold"/>
              <a:ea typeface="Dosis SemiBold"/>
              <a:cs typeface="Dosis SemiBold"/>
              <a:sym typeface="Dosis SemiBold"/>
            </a:endParaRPr>
          </a:p>
        </p:txBody>
      </p:sp>
      <p:grpSp>
        <p:nvGrpSpPr>
          <p:cNvPr id="432" name="Google Shape;432;p38"/>
          <p:cNvGrpSpPr/>
          <p:nvPr/>
        </p:nvGrpSpPr>
        <p:grpSpPr>
          <a:xfrm>
            <a:off x="3357601" y="-1719300"/>
            <a:ext cx="4252500" cy="1231916"/>
            <a:chOff x="2811376" y="3768500"/>
            <a:chExt cx="4252500" cy="1231916"/>
          </a:xfrm>
        </p:grpSpPr>
        <p:sp>
          <p:nvSpPr>
            <p:cNvPr id="433" name="Google Shape;433;p38"/>
            <p:cNvSpPr/>
            <p:nvPr/>
          </p:nvSpPr>
          <p:spPr>
            <a:xfrm>
              <a:off x="2811376" y="3918143"/>
              <a:ext cx="4252500" cy="9360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34" name="Google Shape;434;p38"/>
            <p:cNvSpPr/>
            <p:nvPr/>
          </p:nvSpPr>
          <p:spPr>
            <a:xfrm>
              <a:off x="2891371" y="4187048"/>
              <a:ext cx="741000" cy="168600"/>
            </a:xfrm>
            <a:prstGeom prst="roundRect">
              <a:avLst>
                <a:gd fmla="val 16667" name="adj"/>
              </a:avLst>
            </a:prstGeom>
            <a:solidFill>
              <a:srgbClr val="BBE61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chemeClr val="dk1"/>
                  </a:solidFill>
                  <a:latin typeface="Roboto"/>
                  <a:ea typeface="Roboto"/>
                  <a:cs typeface="Roboto"/>
                  <a:sym typeface="Roboto"/>
                </a:rPr>
                <a:t>PushButton,</a:t>
              </a:r>
              <a:endParaRPr b="1" sz="1000">
                <a:solidFill>
                  <a:schemeClr val="dk1"/>
                </a:solidFill>
                <a:latin typeface="Roboto"/>
                <a:ea typeface="Roboto"/>
                <a:cs typeface="Roboto"/>
                <a:sym typeface="Roboto"/>
              </a:endParaRPr>
            </a:p>
          </p:txBody>
        </p:sp>
        <p:sp>
          <p:nvSpPr>
            <p:cNvPr id="435" name="Google Shape;435;p38"/>
            <p:cNvSpPr/>
            <p:nvPr/>
          </p:nvSpPr>
          <p:spPr>
            <a:xfrm>
              <a:off x="6741684" y="4181524"/>
              <a:ext cx="278400" cy="168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436" name="Google Shape;436;p38"/>
            <p:cNvSpPr/>
            <p:nvPr/>
          </p:nvSpPr>
          <p:spPr>
            <a:xfrm>
              <a:off x="4259320" y="4187048"/>
              <a:ext cx="877200" cy="168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0x780F,0xC618,</a:t>
              </a:r>
              <a:endParaRPr b="1" sz="1000">
                <a:solidFill>
                  <a:schemeClr val="dk1"/>
                </a:solidFill>
                <a:latin typeface="Roboto"/>
                <a:ea typeface="Roboto"/>
                <a:cs typeface="Roboto"/>
                <a:sym typeface="Roboto"/>
              </a:endParaRPr>
            </a:p>
          </p:txBody>
        </p:sp>
        <p:sp>
          <p:nvSpPr>
            <p:cNvPr id="437" name="Google Shape;437;p38"/>
            <p:cNvSpPr/>
            <p:nvPr/>
          </p:nvSpPr>
          <p:spPr>
            <a:xfrm>
              <a:off x="5205013" y="4187048"/>
              <a:ext cx="877200" cy="168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0x780F,0xC618,</a:t>
              </a:r>
              <a:endParaRPr b="1" sz="1000">
                <a:solidFill>
                  <a:schemeClr val="dk1"/>
                </a:solidFill>
                <a:latin typeface="Roboto"/>
                <a:ea typeface="Roboto"/>
                <a:cs typeface="Roboto"/>
                <a:sym typeface="Roboto"/>
              </a:endParaRPr>
            </a:p>
          </p:txBody>
        </p:sp>
        <p:sp>
          <p:nvSpPr>
            <p:cNvPr id="438" name="Google Shape;438;p38"/>
            <p:cNvSpPr/>
            <p:nvPr/>
          </p:nvSpPr>
          <p:spPr>
            <a:xfrm>
              <a:off x="6150706" y="4187048"/>
              <a:ext cx="522600" cy="168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PRESS,</a:t>
              </a:r>
              <a:endParaRPr b="1" sz="1000">
                <a:solidFill>
                  <a:schemeClr val="dk1"/>
                </a:solidFill>
                <a:latin typeface="Roboto"/>
                <a:ea typeface="Roboto"/>
                <a:cs typeface="Roboto"/>
                <a:sym typeface="Roboto"/>
              </a:endParaRPr>
            </a:p>
          </p:txBody>
        </p:sp>
        <p:sp>
          <p:nvSpPr>
            <p:cNvPr id="439" name="Google Shape;439;p38"/>
            <p:cNvSpPr/>
            <p:nvPr/>
          </p:nvSpPr>
          <p:spPr>
            <a:xfrm>
              <a:off x="3700993" y="4187055"/>
              <a:ext cx="489900" cy="1686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chemeClr val="dk1"/>
                  </a:solidFill>
                  <a:latin typeface="Roboto"/>
                  <a:ea typeface="Roboto"/>
                  <a:cs typeface="Roboto"/>
                  <a:sym typeface="Roboto"/>
                </a:rPr>
                <a:t>20,20,</a:t>
              </a:r>
              <a:endParaRPr b="1" sz="1000">
                <a:solidFill>
                  <a:schemeClr val="dk1"/>
                </a:solidFill>
                <a:latin typeface="Roboto"/>
                <a:ea typeface="Roboto"/>
                <a:cs typeface="Roboto"/>
                <a:sym typeface="Roboto"/>
              </a:endParaRPr>
            </a:p>
          </p:txBody>
        </p:sp>
        <p:sp>
          <p:nvSpPr>
            <p:cNvPr id="440" name="Google Shape;440;p38"/>
            <p:cNvSpPr/>
            <p:nvPr/>
          </p:nvSpPr>
          <p:spPr>
            <a:xfrm>
              <a:off x="3158807" y="4446226"/>
              <a:ext cx="522600" cy="168600"/>
            </a:xfrm>
            <a:prstGeom prst="roundRect">
              <a:avLst>
                <a:gd fmla="val 16667" name="adj"/>
              </a:avLst>
            </a:prstGeom>
            <a:solidFill>
              <a:srgbClr val="BBE61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Toggle,</a:t>
              </a:r>
              <a:endParaRPr b="1" sz="1000">
                <a:solidFill>
                  <a:schemeClr val="dk1"/>
                </a:solidFill>
                <a:latin typeface="Roboto"/>
                <a:ea typeface="Roboto"/>
                <a:cs typeface="Roboto"/>
                <a:sym typeface="Roboto"/>
              </a:endParaRPr>
            </a:p>
          </p:txBody>
        </p:sp>
        <p:sp>
          <p:nvSpPr>
            <p:cNvPr id="441" name="Google Shape;441;p38"/>
            <p:cNvSpPr/>
            <p:nvPr/>
          </p:nvSpPr>
          <p:spPr>
            <a:xfrm>
              <a:off x="3749653" y="4446231"/>
              <a:ext cx="566700" cy="1686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200,120,</a:t>
              </a:r>
              <a:endParaRPr b="1" sz="1000">
                <a:solidFill>
                  <a:schemeClr val="dk1"/>
                </a:solidFill>
                <a:latin typeface="Roboto"/>
                <a:ea typeface="Roboto"/>
                <a:cs typeface="Roboto"/>
                <a:sym typeface="Roboto"/>
              </a:endParaRPr>
            </a:p>
          </p:txBody>
        </p:sp>
        <p:sp>
          <p:nvSpPr>
            <p:cNvPr id="442" name="Google Shape;442;p38"/>
            <p:cNvSpPr/>
            <p:nvPr/>
          </p:nvSpPr>
          <p:spPr>
            <a:xfrm>
              <a:off x="4368774" y="4446226"/>
              <a:ext cx="522600" cy="168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650">
                  <a:solidFill>
                    <a:schemeClr val="dk1"/>
                  </a:solidFill>
                  <a:latin typeface="Roboto"/>
                  <a:ea typeface="Roboto"/>
                  <a:cs typeface="Roboto"/>
                  <a:sym typeface="Roboto"/>
                </a:rPr>
                <a:t>0xF800</a:t>
              </a:r>
              <a:endParaRPr b="1" sz="1000">
                <a:solidFill>
                  <a:schemeClr val="dk1"/>
                </a:solidFill>
                <a:latin typeface="Roboto"/>
                <a:ea typeface="Roboto"/>
                <a:cs typeface="Roboto"/>
                <a:sym typeface="Roboto"/>
              </a:endParaRPr>
            </a:p>
          </p:txBody>
        </p:sp>
        <p:sp>
          <p:nvSpPr>
            <p:cNvPr id="443" name="Google Shape;443;p38"/>
            <p:cNvSpPr/>
            <p:nvPr/>
          </p:nvSpPr>
          <p:spPr>
            <a:xfrm>
              <a:off x="6187908" y="4598705"/>
              <a:ext cx="661800" cy="200700"/>
            </a:xfrm>
            <a:prstGeom prst="rect">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Dosis"/>
                  <a:ea typeface="Dosis"/>
                  <a:cs typeface="Dosis"/>
                  <a:sym typeface="Dosis"/>
                </a:rPr>
                <a:t>Location</a:t>
              </a:r>
              <a:endParaRPr b="1" sz="700">
                <a:solidFill>
                  <a:schemeClr val="dk1"/>
                </a:solidFill>
                <a:latin typeface="Dosis"/>
                <a:ea typeface="Dosis"/>
                <a:cs typeface="Dosis"/>
                <a:sym typeface="Dosis"/>
              </a:endParaRPr>
            </a:p>
          </p:txBody>
        </p:sp>
        <p:sp>
          <p:nvSpPr>
            <p:cNvPr id="444" name="Google Shape;444;p38"/>
            <p:cNvSpPr/>
            <p:nvPr/>
          </p:nvSpPr>
          <p:spPr>
            <a:xfrm>
              <a:off x="6187908" y="4799716"/>
              <a:ext cx="661800" cy="200700"/>
            </a:xfrm>
            <a:prstGeom prst="rect">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Dosis"/>
                  <a:ea typeface="Dosis"/>
                  <a:cs typeface="Dosis"/>
                  <a:sym typeface="Dosis"/>
                </a:rPr>
                <a:t>Delimiter</a:t>
              </a:r>
              <a:endParaRPr b="1" sz="700">
                <a:solidFill>
                  <a:schemeClr val="dk1"/>
                </a:solidFill>
                <a:latin typeface="Dosis"/>
                <a:ea typeface="Dosis"/>
                <a:cs typeface="Dosis"/>
                <a:sym typeface="Dosis"/>
              </a:endParaRPr>
            </a:p>
          </p:txBody>
        </p:sp>
        <p:sp>
          <p:nvSpPr>
            <p:cNvPr id="445" name="Google Shape;445;p38"/>
            <p:cNvSpPr/>
            <p:nvPr/>
          </p:nvSpPr>
          <p:spPr>
            <a:xfrm>
              <a:off x="5527291" y="4598705"/>
              <a:ext cx="661800" cy="200700"/>
            </a:xfrm>
            <a:prstGeom prst="rect">
              <a:avLst/>
            </a:prstGeom>
            <a:solidFill>
              <a:srgbClr val="BBE61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Dosis"/>
                  <a:ea typeface="Dosis"/>
                  <a:cs typeface="Dosis"/>
                  <a:sym typeface="Dosis"/>
                </a:rPr>
                <a:t>Type</a:t>
              </a:r>
              <a:endParaRPr b="1" sz="700">
                <a:solidFill>
                  <a:schemeClr val="dk1"/>
                </a:solidFill>
                <a:latin typeface="Dosis"/>
                <a:ea typeface="Dosis"/>
                <a:cs typeface="Dosis"/>
                <a:sym typeface="Dosis"/>
              </a:endParaRPr>
            </a:p>
          </p:txBody>
        </p:sp>
        <p:sp>
          <p:nvSpPr>
            <p:cNvPr id="446" name="Google Shape;446;p38"/>
            <p:cNvSpPr/>
            <p:nvPr/>
          </p:nvSpPr>
          <p:spPr>
            <a:xfrm>
              <a:off x="5525199" y="4799716"/>
              <a:ext cx="663600" cy="200700"/>
            </a:xfrm>
            <a:prstGeom prst="rect">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Dosis"/>
                  <a:ea typeface="Dosis"/>
                  <a:cs typeface="Dosis"/>
                  <a:sym typeface="Dosis"/>
                </a:rPr>
                <a:t>Parameters</a:t>
              </a:r>
              <a:endParaRPr b="1" sz="700">
                <a:solidFill>
                  <a:schemeClr val="dk1"/>
                </a:solidFill>
                <a:latin typeface="Dosis"/>
                <a:ea typeface="Dosis"/>
                <a:cs typeface="Dosis"/>
                <a:sym typeface="Dosis"/>
              </a:endParaRPr>
            </a:p>
          </p:txBody>
        </p:sp>
        <p:sp>
          <p:nvSpPr>
            <p:cNvPr id="447" name="Google Shape;447;p38"/>
            <p:cNvSpPr txBox="1"/>
            <p:nvPr/>
          </p:nvSpPr>
          <p:spPr>
            <a:xfrm>
              <a:off x="5469506" y="4394327"/>
              <a:ext cx="5505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Roboto"/>
                  <a:ea typeface="Roboto"/>
                  <a:cs typeface="Roboto"/>
                  <a:sym typeface="Roboto"/>
                </a:rPr>
                <a:t>index</a:t>
              </a:r>
              <a:endParaRPr b="1" sz="600">
                <a:solidFill>
                  <a:schemeClr val="dk1"/>
                </a:solidFill>
                <a:latin typeface="Roboto"/>
                <a:ea typeface="Roboto"/>
                <a:cs typeface="Roboto"/>
                <a:sym typeface="Roboto"/>
              </a:endParaRPr>
            </a:p>
          </p:txBody>
        </p:sp>
        <p:sp>
          <p:nvSpPr>
            <p:cNvPr id="448" name="Google Shape;448;p38"/>
            <p:cNvSpPr txBox="1"/>
            <p:nvPr/>
          </p:nvSpPr>
          <p:spPr>
            <a:xfrm>
              <a:off x="2939886" y="3768500"/>
              <a:ext cx="16746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highlight>
                    <a:schemeClr val="lt2"/>
                  </a:highlight>
                  <a:latin typeface="Dosis ExtraBold"/>
                  <a:ea typeface="Dosis ExtraBold"/>
                  <a:cs typeface="Dosis ExtraBold"/>
                  <a:sym typeface="Dosis ExtraBold"/>
                </a:rPr>
                <a:t>Example Message</a:t>
              </a:r>
              <a:endParaRPr sz="1100">
                <a:solidFill>
                  <a:schemeClr val="dk1"/>
                </a:solidFill>
                <a:highlight>
                  <a:schemeClr val="lt2"/>
                </a:highlight>
                <a:latin typeface="Dosis ExtraBold"/>
                <a:ea typeface="Dosis ExtraBold"/>
                <a:cs typeface="Dosis ExtraBold"/>
                <a:sym typeface="Dosis ExtraBold"/>
              </a:endParaRPr>
            </a:p>
          </p:txBody>
        </p:sp>
      </p:grpSp>
      <p:pic>
        <p:nvPicPr>
          <p:cNvPr id="449" name="Google Shape;449;p38"/>
          <p:cNvPicPr preferRelativeResize="0"/>
          <p:nvPr/>
        </p:nvPicPr>
        <p:blipFill>
          <a:blip r:embed="rId5">
            <a:alphaModFix/>
          </a:blip>
          <a:stretch>
            <a:fillRect/>
          </a:stretch>
        </p:blipFill>
        <p:spPr>
          <a:xfrm>
            <a:off x="7264313" y="3664551"/>
            <a:ext cx="1559529" cy="835650"/>
          </a:xfrm>
          <a:prstGeom prst="rect">
            <a:avLst/>
          </a:prstGeom>
          <a:noFill/>
          <a:ln>
            <a:noFill/>
          </a:ln>
        </p:spPr>
      </p:pic>
      <p:sp>
        <p:nvSpPr>
          <p:cNvPr id="450" name="Google Shape;450;p38"/>
          <p:cNvSpPr txBox="1"/>
          <p:nvPr/>
        </p:nvSpPr>
        <p:spPr>
          <a:xfrm>
            <a:off x="7236800" y="3368825"/>
            <a:ext cx="15669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chemeClr val="lt2"/>
                </a:highlight>
                <a:latin typeface="Dosis SemiBold"/>
                <a:ea typeface="Dosis SemiBold"/>
                <a:cs typeface="Dosis SemiBold"/>
                <a:sym typeface="Dosis SemiBold"/>
              </a:rPr>
              <a:t>Profile Array</a:t>
            </a:r>
            <a:endParaRPr sz="1200">
              <a:solidFill>
                <a:srgbClr val="222222"/>
              </a:solidFill>
              <a:highlight>
                <a:schemeClr val="lt2"/>
              </a:highlight>
              <a:latin typeface="Dosis SemiBold"/>
              <a:ea typeface="Dosis SemiBold"/>
              <a:cs typeface="Dosis SemiBold"/>
              <a:sym typeface="Dosis SemiBold"/>
            </a:endParaRPr>
          </a:p>
        </p:txBody>
      </p:sp>
      <p:sp>
        <p:nvSpPr>
          <p:cNvPr id="451" name="Google Shape;451;p38"/>
          <p:cNvSpPr/>
          <p:nvPr/>
        </p:nvSpPr>
        <p:spPr>
          <a:xfrm>
            <a:off x="326044" y="2337739"/>
            <a:ext cx="1248600" cy="105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osis"/>
                <a:ea typeface="Dosis"/>
                <a:cs typeface="Dosis"/>
                <a:sym typeface="Dosis"/>
              </a:rPr>
              <a:t>Get string from web</a:t>
            </a:r>
            <a:endParaRPr b="1" sz="1300">
              <a:solidFill>
                <a:schemeClr val="dk1"/>
              </a:solidFill>
              <a:latin typeface="Dosis"/>
              <a:ea typeface="Dosis"/>
              <a:cs typeface="Dosis"/>
              <a:sym typeface="Dosis"/>
            </a:endParaRPr>
          </a:p>
        </p:txBody>
      </p:sp>
      <p:sp>
        <p:nvSpPr>
          <p:cNvPr id="452" name="Google Shape;452;p38"/>
          <p:cNvSpPr/>
          <p:nvPr/>
        </p:nvSpPr>
        <p:spPr>
          <a:xfrm>
            <a:off x="2026583" y="2337739"/>
            <a:ext cx="1248600" cy="105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osis"/>
                <a:ea typeface="Dosis"/>
                <a:cs typeface="Dosis"/>
                <a:sym typeface="Dosis"/>
              </a:rPr>
              <a:t>Construct an instance of the type class </a:t>
            </a:r>
            <a:endParaRPr b="1" sz="1300">
              <a:solidFill>
                <a:schemeClr val="dk1"/>
              </a:solidFill>
              <a:latin typeface="Dosis"/>
              <a:ea typeface="Dosis"/>
              <a:cs typeface="Dosis"/>
              <a:sym typeface="Dosis"/>
            </a:endParaRPr>
          </a:p>
        </p:txBody>
      </p:sp>
      <p:sp>
        <p:nvSpPr>
          <p:cNvPr id="453" name="Google Shape;453;p38"/>
          <p:cNvSpPr/>
          <p:nvPr/>
        </p:nvSpPr>
        <p:spPr>
          <a:xfrm>
            <a:off x="3727121" y="2337739"/>
            <a:ext cx="1248600" cy="10530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osis"/>
                <a:ea typeface="Dosis"/>
                <a:cs typeface="Dosis"/>
                <a:sym typeface="Dosis"/>
              </a:rPr>
              <a:t>Place instance in type array </a:t>
            </a:r>
            <a:endParaRPr b="1" sz="1300">
              <a:solidFill>
                <a:schemeClr val="dk1"/>
              </a:solidFill>
              <a:latin typeface="Dosis"/>
              <a:ea typeface="Dosis"/>
              <a:cs typeface="Dosis"/>
              <a:sym typeface="Dosis"/>
            </a:endParaRPr>
          </a:p>
        </p:txBody>
      </p:sp>
      <p:cxnSp>
        <p:nvCxnSpPr>
          <p:cNvPr id="454" name="Google Shape;454;p38"/>
          <p:cNvCxnSpPr>
            <a:endCxn id="452" idx="1"/>
          </p:cNvCxnSpPr>
          <p:nvPr/>
        </p:nvCxnSpPr>
        <p:spPr>
          <a:xfrm flipH="1" rot="10800000">
            <a:off x="1581683" y="2864239"/>
            <a:ext cx="444900" cy="300"/>
          </a:xfrm>
          <a:prstGeom prst="straightConnector1">
            <a:avLst/>
          </a:prstGeom>
          <a:noFill/>
          <a:ln cap="flat" cmpd="sng" w="28575">
            <a:solidFill>
              <a:schemeClr val="dk2"/>
            </a:solidFill>
            <a:prstDash val="solid"/>
            <a:round/>
            <a:headEnd len="med" w="med" type="none"/>
            <a:tailEnd len="med" w="med" type="triangle"/>
          </a:ln>
        </p:spPr>
      </p:cxnSp>
      <p:cxnSp>
        <p:nvCxnSpPr>
          <p:cNvPr id="455" name="Google Shape;455;p38"/>
          <p:cNvCxnSpPr/>
          <p:nvPr/>
        </p:nvCxnSpPr>
        <p:spPr>
          <a:xfrm flipH="1" rot="10800000">
            <a:off x="3278738" y="2864047"/>
            <a:ext cx="444900" cy="300"/>
          </a:xfrm>
          <a:prstGeom prst="straightConnector1">
            <a:avLst/>
          </a:prstGeom>
          <a:noFill/>
          <a:ln cap="flat" cmpd="sng" w="28575">
            <a:solidFill>
              <a:schemeClr val="dk2"/>
            </a:solidFill>
            <a:prstDash val="solid"/>
            <a:round/>
            <a:headEnd len="med" w="med" type="none"/>
            <a:tailEnd len="med" w="med" type="triangle"/>
          </a:ln>
        </p:spPr>
      </p:cxnSp>
      <p:sp>
        <p:nvSpPr>
          <p:cNvPr id="456" name="Google Shape;456;p38"/>
          <p:cNvSpPr txBox="1"/>
          <p:nvPr/>
        </p:nvSpPr>
        <p:spPr>
          <a:xfrm>
            <a:off x="356164" y="3338310"/>
            <a:ext cx="11883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osis"/>
                <a:ea typeface="Dosis"/>
                <a:cs typeface="Dosis"/>
                <a:sym typeface="Dosis"/>
              </a:rPr>
              <a:t>Retrieve from database</a:t>
            </a:r>
            <a:endParaRPr sz="1000">
              <a:solidFill>
                <a:schemeClr val="dk1"/>
              </a:solidFill>
              <a:latin typeface="Dosis"/>
              <a:ea typeface="Dosis"/>
              <a:cs typeface="Dosis"/>
              <a:sym typeface="Dosis"/>
            </a:endParaRPr>
          </a:p>
        </p:txBody>
      </p:sp>
      <p:sp>
        <p:nvSpPr>
          <p:cNvPr id="457" name="Google Shape;457;p38"/>
          <p:cNvSpPr txBox="1"/>
          <p:nvPr/>
        </p:nvSpPr>
        <p:spPr>
          <a:xfrm>
            <a:off x="1972314" y="3338310"/>
            <a:ext cx="13272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osis"/>
                <a:ea typeface="Dosis"/>
                <a:cs typeface="Dosis"/>
                <a:sym typeface="Dosis"/>
              </a:rPr>
              <a:t>Constructor Draws Components</a:t>
            </a:r>
            <a:endParaRPr sz="1000">
              <a:solidFill>
                <a:schemeClr val="dk1"/>
              </a:solidFill>
              <a:latin typeface="Dosis"/>
              <a:ea typeface="Dosis"/>
              <a:cs typeface="Dosis"/>
              <a:sym typeface="Dosis"/>
            </a:endParaRPr>
          </a:p>
        </p:txBody>
      </p:sp>
      <p:sp>
        <p:nvSpPr>
          <p:cNvPr id="458" name="Google Shape;458;p38"/>
          <p:cNvSpPr txBox="1"/>
          <p:nvPr/>
        </p:nvSpPr>
        <p:spPr>
          <a:xfrm>
            <a:off x="3687940" y="3338310"/>
            <a:ext cx="13272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Dosis"/>
              <a:ea typeface="Dosis"/>
              <a:cs typeface="Dosis"/>
              <a:sym typeface="Dosis"/>
            </a:endParaRPr>
          </a:p>
        </p:txBody>
      </p:sp>
      <p:sp>
        <p:nvSpPr>
          <p:cNvPr id="459" name="Google Shape;459;p38"/>
          <p:cNvSpPr txBox="1"/>
          <p:nvPr/>
        </p:nvSpPr>
        <p:spPr>
          <a:xfrm>
            <a:off x="3648368" y="3338310"/>
            <a:ext cx="14058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osis"/>
                <a:ea typeface="Dosis"/>
                <a:cs typeface="Dosis"/>
                <a:sym typeface="Dosis"/>
              </a:rPr>
              <a:t>Save for future uses (menu, reset, ect.)</a:t>
            </a:r>
            <a:endParaRPr sz="1000">
              <a:solidFill>
                <a:schemeClr val="dk1"/>
              </a:solidFill>
              <a:latin typeface="Dosis"/>
              <a:ea typeface="Dosis"/>
              <a:cs typeface="Dosis"/>
              <a:sym typeface="Dosis"/>
            </a:endParaRPr>
          </a:p>
        </p:txBody>
      </p:sp>
      <p:grpSp>
        <p:nvGrpSpPr>
          <p:cNvPr id="460" name="Google Shape;460;p38"/>
          <p:cNvGrpSpPr/>
          <p:nvPr/>
        </p:nvGrpSpPr>
        <p:grpSpPr>
          <a:xfrm>
            <a:off x="5336464" y="2337717"/>
            <a:ext cx="1406064" cy="1646048"/>
            <a:chOff x="3909219" y="3517488"/>
            <a:chExt cx="1253400" cy="1143724"/>
          </a:xfrm>
        </p:grpSpPr>
        <p:sp>
          <p:nvSpPr>
            <p:cNvPr id="461" name="Google Shape;461;p38"/>
            <p:cNvSpPr/>
            <p:nvPr/>
          </p:nvSpPr>
          <p:spPr>
            <a:xfrm>
              <a:off x="3979422" y="3517488"/>
              <a:ext cx="1113000" cy="731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Dosis"/>
                  <a:ea typeface="Dosis"/>
                  <a:cs typeface="Dosis"/>
                  <a:sym typeface="Dosis"/>
                </a:rPr>
                <a:t>Place type and location in the profile array</a:t>
              </a:r>
              <a:endParaRPr b="1" sz="1300">
                <a:solidFill>
                  <a:schemeClr val="dk1"/>
                </a:solidFill>
                <a:latin typeface="Dosis"/>
                <a:ea typeface="Dosis"/>
                <a:cs typeface="Dosis"/>
                <a:sym typeface="Dosis"/>
              </a:endParaRPr>
            </a:p>
          </p:txBody>
        </p:sp>
        <p:sp>
          <p:nvSpPr>
            <p:cNvPr id="462" name="Google Shape;462;p38"/>
            <p:cNvSpPr txBox="1"/>
            <p:nvPr/>
          </p:nvSpPr>
          <p:spPr>
            <a:xfrm>
              <a:off x="3909219" y="4212713"/>
              <a:ext cx="12534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osis"/>
                  <a:ea typeface="Dosis"/>
                  <a:cs typeface="Dosis"/>
                  <a:sym typeface="Dosis"/>
                </a:rPr>
                <a:t>Index </a:t>
              </a:r>
              <a:r>
                <a:rPr lang="en" sz="1000">
                  <a:solidFill>
                    <a:schemeClr val="dk1"/>
                  </a:solidFill>
                  <a:latin typeface="Dosis"/>
                  <a:ea typeface="Dosis"/>
                  <a:cs typeface="Dosis"/>
                  <a:sym typeface="Dosis"/>
                </a:rPr>
                <a:t>components</a:t>
              </a:r>
              <a:r>
                <a:rPr lang="en" sz="1000">
                  <a:solidFill>
                    <a:schemeClr val="dk1"/>
                  </a:solidFill>
                  <a:latin typeface="Dosis"/>
                  <a:ea typeface="Dosis"/>
                  <a:cs typeface="Dosis"/>
                  <a:sym typeface="Dosis"/>
                </a:rPr>
                <a:t> of profile for future use</a:t>
              </a:r>
              <a:endParaRPr sz="1000">
                <a:solidFill>
                  <a:schemeClr val="dk1"/>
                </a:solidFill>
                <a:latin typeface="Dosis"/>
                <a:ea typeface="Dosis"/>
                <a:cs typeface="Dosis"/>
                <a:sym typeface="Dosis"/>
              </a:endParaRPr>
            </a:p>
          </p:txBody>
        </p:sp>
      </p:grpSp>
      <p:cxnSp>
        <p:nvCxnSpPr>
          <p:cNvPr id="463" name="Google Shape;463;p38"/>
          <p:cNvCxnSpPr/>
          <p:nvPr/>
        </p:nvCxnSpPr>
        <p:spPr>
          <a:xfrm flipH="1" rot="10800000">
            <a:off x="4975678" y="2864400"/>
            <a:ext cx="444900" cy="300"/>
          </a:xfrm>
          <a:prstGeom prst="straightConnector1">
            <a:avLst/>
          </a:prstGeom>
          <a:noFill/>
          <a:ln cap="flat" cmpd="sng" w="28575">
            <a:solidFill>
              <a:schemeClr val="dk2"/>
            </a:solidFill>
            <a:prstDash val="solid"/>
            <a:round/>
            <a:headEnd len="med" w="med" type="none"/>
            <a:tailEnd len="med" w="med" type="triangle"/>
          </a:ln>
        </p:spPr>
      </p:cxnSp>
      <p:sp>
        <p:nvSpPr>
          <p:cNvPr id="464" name="Google Shape;464;p38"/>
          <p:cNvSpPr txBox="1"/>
          <p:nvPr/>
        </p:nvSpPr>
        <p:spPr>
          <a:xfrm>
            <a:off x="656735" y="1877275"/>
            <a:ext cx="2618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accent5"/>
                </a:highlight>
                <a:latin typeface="Dosis ExtraBold"/>
                <a:ea typeface="Dosis ExtraBold"/>
                <a:cs typeface="Dosis ExtraBold"/>
                <a:sym typeface="Dosis ExtraBold"/>
              </a:rPr>
              <a:t>System Flow</a:t>
            </a:r>
            <a:endParaRPr sz="1800">
              <a:solidFill>
                <a:schemeClr val="dk1"/>
              </a:solidFill>
              <a:highlight>
                <a:schemeClr val="accent5"/>
              </a:highlight>
              <a:latin typeface="Dosis ExtraBold"/>
              <a:ea typeface="Dosis ExtraBold"/>
              <a:cs typeface="Dosis ExtraBold"/>
              <a:sym typeface="Dosis ExtraBold"/>
            </a:endParaRPr>
          </a:p>
        </p:txBody>
      </p:sp>
      <p:pic>
        <p:nvPicPr>
          <p:cNvPr id="465" name="Google Shape;465;p38"/>
          <p:cNvPicPr preferRelativeResize="0"/>
          <p:nvPr/>
        </p:nvPicPr>
        <p:blipFill>
          <a:blip r:embed="rId6">
            <a:alphaModFix/>
          </a:blip>
          <a:stretch>
            <a:fillRect/>
          </a:stretch>
        </p:blipFill>
        <p:spPr>
          <a:xfrm>
            <a:off x="1804457" y="1182455"/>
            <a:ext cx="815701" cy="537524"/>
          </a:xfrm>
          <a:prstGeom prst="rect">
            <a:avLst/>
          </a:prstGeom>
          <a:noFill/>
          <a:ln>
            <a:noFill/>
          </a:ln>
        </p:spPr>
      </p:pic>
      <p:pic>
        <p:nvPicPr>
          <p:cNvPr id="466" name="Google Shape;466;p38"/>
          <p:cNvPicPr preferRelativeResize="0"/>
          <p:nvPr/>
        </p:nvPicPr>
        <p:blipFill>
          <a:blip r:embed="rId7">
            <a:alphaModFix/>
          </a:blip>
          <a:stretch>
            <a:fillRect/>
          </a:stretch>
        </p:blipFill>
        <p:spPr>
          <a:xfrm>
            <a:off x="191175" y="1119962"/>
            <a:ext cx="901499" cy="662525"/>
          </a:xfrm>
          <a:prstGeom prst="rect">
            <a:avLst/>
          </a:prstGeom>
          <a:noFill/>
          <a:ln>
            <a:noFill/>
          </a:ln>
          <a:effectLst>
            <a:outerShdw blurRad="57150" rotWithShape="0" algn="bl" dir="8460000" dist="76200">
              <a:srgbClr val="000000">
                <a:alpha val="40000"/>
              </a:srgbClr>
            </a:outerShdw>
          </a:effectLst>
        </p:spPr>
      </p:pic>
      <p:pic>
        <p:nvPicPr>
          <p:cNvPr id="467" name="Google Shape;467;p38"/>
          <p:cNvPicPr preferRelativeResize="0"/>
          <p:nvPr/>
        </p:nvPicPr>
        <p:blipFill>
          <a:blip r:embed="rId8">
            <a:alphaModFix amt="78000"/>
          </a:blip>
          <a:stretch>
            <a:fillRect/>
          </a:stretch>
        </p:blipFill>
        <p:spPr>
          <a:xfrm>
            <a:off x="356417" y="1192313"/>
            <a:ext cx="583629" cy="310891"/>
          </a:xfrm>
          <a:prstGeom prst="rect">
            <a:avLst/>
          </a:prstGeom>
          <a:noFill/>
          <a:ln>
            <a:noFill/>
          </a:ln>
        </p:spPr>
      </p:pic>
      <p:cxnSp>
        <p:nvCxnSpPr>
          <p:cNvPr id="468" name="Google Shape;468;p38"/>
          <p:cNvCxnSpPr>
            <a:stCxn id="466" idx="3"/>
          </p:cNvCxnSpPr>
          <p:nvPr/>
        </p:nvCxnSpPr>
        <p:spPr>
          <a:xfrm>
            <a:off x="1092674" y="1451224"/>
            <a:ext cx="602400" cy="11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p:nvPr/>
        </p:nvSpPr>
        <p:spPr>
          <a:xfrm>
            <a:off x="4848300" y="1416275"/>
            <a:ext cx="4029000" cy="9144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l">
              <a:spcBef>
                <a:spcPts val="0"/>
              </a:spcBef>
              <a:spcAft>
                <a:spcPts val="0"/>
              </a:spcAft>
              <a:buNone/>
            </a:pPr>
            <a:r>
              <a:t/>
            </a:r>
            <a:endParaRPr>
              <a:latin typeface="Roboto"/>
              <a:ea typeface="Roboto"/>
              <a:cs typeface="Roboto"/>
              <a:sym typeface="Roboto"/>
            </a:endParaRPr>
          </a:p>
        </p:txBody>
      </p:sp>
      <p:sp>
        <p:nvSpPr>
          <p:cNvPr id="474" name="Google Shape;474;p39"/>
          <p:cNvSpPr/>
          <p:nvPr/>
        </p:nvSpPr>
        <p:spPr>
          <a:xfrm>
            <a:off x="405725" y="2051825"/>
            <a:ext cx="4200600" cy="2374200"/>
          </a:xfrm>
          <a:prstGeom prst="rect">
            <a:avLst/>
          </a:prstGeom>
          <a:solidFill>
            <a:schemeClr val="accent5"/>
          </a:solidFill>
          <a:ln cap="flat" cmpd="sng" w="19050">
            <a:solidFill>
              <a:schemeClr val="dk2"/>
            </a:solidFill>
            <a:prstDash val="solid"/>
            <a:round/>
            <a:headEnd len="sm" w="sm" type="none"/>
            <a:tailEnd len="sm" w="sm" type="none"/>
          </a:ln>
          <a:effectLst>
            <a:outerShdw blurRad="57150" rotWithShape="0" algn="bl" dir="840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5" name="Google Shape;475;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sp>
        <p:nvSpPr>
          <p:cNvPr id="476" name="Google Shape;476;p3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7" name="Google Shape;477;p39"/>
          <p:cNvSpPr txBox="1"/>
          <p:nvPr/>
        </p:nvSpPr>
        <p:spPr>
          <a:xfrm>
            <a:off x="4962225" y="2533800"/>
            <a:ext cx="17760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highlight>
                  <a:schemeClr val="lt2"/>
                </a:highlight>
                <a:latin typeface="Roboto"/>
                <a:ea typeface="Roboto"/>
                <a:cs typeface="Roboto"/>
                <a:sym typeface="Roboto"/>
              </a:rPr>
              <a:t>Component Tag</a:t>
            </a:r>
            <a:endParaRPr b="1" sz="1300">
              <a:solidFill>
                <a:schemeClr val="dk1"/>
              </a:solidFill>
              <a:highlight>
                <a:schemeClr val="lt2"/>
              </a:highlight>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 Each component is assigned a u</a:t>
            </a:r>
            <a:r>
              <a:rPr lang="en" sz="1300">
                <a:solidFill>
                  <a:schemeClr val="dk1"/>
                </a:solidFill>
                <a:latin typeface="Roboto"/>
                <a:ea typeface="Roboto"/>
                <a:cs typeface="Roboto"/>
                <a:sym typeface="Roboto"/>
              </a:rPr>
              <a:t>nique </a:t>
            </a:r>
            <a:r>
              <a:rPr i="1" lang="en" sz="1300">
                <a:solidFill>
                  <a:schemeClr val="dk1"/>
                </a:solidFill>
                <a:latin typeface="Roboto"/>
                <a:ea typeface="Roboto"/>
                <a:cs typeface="Roboto"/>
                <a:sym typeface="Roboto"/>
              </a:rPr>
              <a:t>component identifier</a:t>
            </a:r>
            <a:r>
              <a:rPr lang="en" sz="1300">
                <a:solidFill>
                  <a:schemeClr val="dk1"/>
                </a:solidFill>
                <a:latin typeface="Roboto"/>
                <a:ea typeface="Roboto"/>
                <a:cs typeface="Roboto"/>
                <a:sym typeface="Roboto"/>
              </a:rPr>
              <a:t> assigned by the website that is </a:t>
            </a:r>
            <a:r>
              <a:rPr b="1" lang="en" sz="1300">
                <a:solidFill>
                  <a:schemeClr val="dk1"/>
                </a:solidFill>
                <a:latin typeface="Roboto"/>
                <a:ea typeface="Roboto"/>
                <a:cs typeface="Roboto"/>
                <a:sym typeface="Roboto"/>
              </a:rPr>
              <a:t>known to the user</a:t>
            </a:r>
            <a:endParaRPr b="1" sz="1300">
              <a:solidFill>
                <a:schemeClr val="dk1"/>
              </a:solidFill>
              <a:latin typeface="Roboto"/>
              <a:ea typeface="Roboto"/>
              <a:cs typeface="Roboto"/>
              <a:sym typeface="Roboto"/>
            </a:endParaRPr>
          </a:p>
        </p:txBody>
      </p:sp>
      <p:sp>
        <p:nvSpPr>
          <p:cNvPr id="478" name="Google Shape;478;p39"/>
          <p:cNvSpPr txBox="1"/>
          <p:nvPr/>
        </p:nvSpPr>
        <p:spPr>
          <a:xfrm>
            <a:off x="4848300" y="1161599"/>
            <a:ext cx="2698500" cy="46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highlight>
                  <a:schemeClr val="accent5"/>
                </a:highlight>
                <a:latin typeface="Dosis"/>
                <a:ea typeface="Dosis"/>
                <a:cs typeface="Dosis"/>
                <a:sym typeface="Dosis"/>
              </a:rPr>
              <a:t>C</a:t>
            </a:r>
            <a:r>
              <a:rPr b="1" lang="en" sz="2000">
                <a:solidFill>
                  <a:schemeClr val="dk1"/>
                </a:solidFill>
                <a:highlight>
                  <a:schemeClr val="accent5"/>
                </a:highlight>
                <a:latin typeface="Dosis"/>
                <a:ea typeface="Dosis"/>
                <a:cs typeface="Dosis"/>
                <a:sym typeface="Dosis"/>
              </a:rPr>
              <a:t>ommand Protocol </a:t>
            </a:r>
            <a:endParaRPr b="1" sz="2000">
              <a:solidFill>
                <a:schemeClr val="dk1"/>
              </a:solidFill>
              <a:highlight>
                <a:schemeClr val="accent5"/>
              </a:highlight>
              <a:latin typeface="Dosis"/>
              <a:ea typeface="Dosis"/>
              <a:cs typeface="Dosis"/>
              <a:sym typeface="Dosis"/>
            </a:endParaRPr>
          </a:p>
          <a:p>
            <a:pPr indent="0" lvl="0" marL="0" rtl="0" algn="ctr">
              <a:lnSpc>
                <a:spcPct val="115000"/>
              </a:lnSpc>
              <a:spcBef>
                <a:spcPts val="0"/>
              </a:spcBef>
              <a:spcAft>
                <a:spcPts val="0"/>
              </a:spcAft>
              <a:buNone/>
            </a:pPr>
            <a:r>
              <a:t/>
            </a:r>
            <a:endParaRPr b="1" sz="1700">
              <a:solidFill>
                <a:schemeClr val="dk1"/>
              </a:solidFill>
              <a:highlight>
                <a:schemeClr val="lt2"/>
              </a:highlight>
              <a:latin typeface="Dosis"/>
              <a:ea typeface="Dosis"/>
              <a:cs typeface="Dosis"/>
              <a:sym typeface="Dosis"/>
            </a:endParaRPr>
          </a:p>
          <a:p>
            <a:pPr indent="0" lvl="0" marL="0" rtl="0" algn="ctr">
              <a:lnSpc>
                <a:spcPct val="115000"/>
              </a:lnSpc>
              <a:spcBef>
                <a:spcPts val="0"/>
              </a:spcBef>
              <a:spcAft>
                <a:spcPts val="0"/>
              </a:spcAft>
              <a:buNone/>
            </a:pPr>
            <a:r>
              <a:t/>
            </a:r>
            <a:endParaRPr sz="1700">
              <a:solidFill>
                <a:schemeClr val="dk1"/>
              </a:solidFill>
              <a:highlight>
                <a:srgbClr val="F3F3F3"/>
              </a:highlight>
              <a:latin typeface="Inconsolata"/>
              <a:ea typeface="Inconsolata"/>
              <a:cs typeface="Inconsolata"/>
              <a:sym typeface="Inconsolata"/>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
        <p:nvSpPr>
          <p:cNvPr id="479" name="Google Shape;479;p39"/>
          <p:cNvSpPr txBox="1"/>
          <p:nvPr/>
        </p:nvSpPr>
        <p:spPr>
          <a:xfrm>
            <a:off x="6943576" y="2533800"/>
            <a:ext cx="18612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highlight>
                  <a:schemeClr val="lt2"/>
                </a:highlight>
                <a:latin typeface="Roboto"/>
                <a:ea typeface="Roboto"/>
                <a:cs typeface="Roboto"/>
                <a:sym typeface="Roboto"/>
              </a:rPr>
              <a:t>Digital Component </a:t>
            </a:r>
            <a:endParaRPr sz="1300">
              <a:solidFill>
                <a:schemeClr val="dk1"/>
              </a:solidFill>
              <a:highlight>
                <a:schemeClr val="lt2"/>
              </a:highlight>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Tag assigned by grid location on website</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b="1" sz="1300">
              <a:solidFill>
                <a:schemeClr val="dk1"/>
              </a:solidFill>
              <a:latin typeface="Roboto"/>
              <a:ea typeface="Roboto"/>
              <a:cs typeface="Roboto"/>
              <a:sym typeface="Roboto"/>
            </a:endParaRPr>
          </a:p>
          <a:p>
            <a:pPr indent="0" lvl="0" marL="0" rtl="0" algn="ctr">
              <a:spcBef>
                <a:spcPts val="0"/>
              </a:spcBef>
              <a:spcAft>
                <a:spcPts val="0"/>
              </a:spcAft>
              <a:buNone/>
            </a:pPr>
            <a:r>
              <a:rPr b="1" lang="en" sz="1300">
                <a:solidFill>
                  <a:schemeClr val="dk1"/>
                </a:solidFill>
                <a:highlight>
                  <a:schemeClr val="lt2"/>
                </a:highlight>
                <a:latin typeface="Roboto"/>
                <a:ea typeface="Roboto"/>
                <a:cs typeface="Roboto"/>
                <a:sym typeface="Roboto"/>
              </a:rPr>
              <a:t>Hardware Component</a:t>
            </a:r>
            <a:endParaRPr b="1" sz="1300">
              <a:solidFill>
                <a:schemeClr val="dk1"/>
              </a:solidFill>
              <a:highlight>
                <a:schemeClr val="lt2"/>
              </a:highlight>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Tag assigned by website when chosen</a:t>
            </a:r>
            <a:endParaRPr sz="1300">
              <a:solidFill>
                <a:schemeClr val="dk1"/>
              </a:solidFill>
              <a:latin typeface="Roboto"/>
              <a:ea typeface="Roboto"/>
              <a:cs typeface="Roboto"/>
              <a:sym typeface="Roboto"/>
            </a:endParaRPr>
          </a:p>
        </p:txBody>
      </p:sp>
      <p:pic>
        <p:nvPicPr>
          <p:cNvPr id="480" name="Google Shape;480;p39"/>
          <p:cNvPicPr preferRelativeResize="0"/>
          <p:nvPr/>
        </p:nvPicPr>
        <p:blipFill>
          <a:blip r:embed="rId4">
            <a:alphaModFix/>
          </a:blip>
          <a:stretch>
            <a:fillRect/>
          </a:stretch>
        </p:blipFill>
        <p:spPr>
          <a:xfrm>
            <a:off x="521798" y="2222105"/>
            <a:ext cx="3968346" cy="2038996"/>
          </a:xfrm>
          <a:prstGeom prst="rect">
            <a:avLst/>
          </a:prstGeom>
          <a:noFill/>
          <a:ln cap="flat" cmpd="sng" w="28575">
            <a:solidFill>
              <a:schemeClr val="lt2"/>
            </a:solidFill>
            <a:prstDash val="solid"/>
            <a:round/>
            <a:headEnd len="sm" w="sm" type="none"/>
            <a:tailEnd len="sm" w="sm" type="none"/>
          </a:ln>
        </p:spPr>
      </p:pic>
      <p:sp>
        <p:nvSpPr>
          <p:cNvPr id="481" name="Google Shape;481;p39"/>
          <p:cNvSpPr txBox="1"/>
          <p:nvPr/>
        </p:nvSpPr>
        <p:spPr>
          <a:xfrm>
            <a:off x="1316817" y="3714896"/>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A</a:t>
            </a:r>
            <a:endParaRPr b="1" sz="3000">
              <a:solidFill>
                <a:schemeClr val="lt2"/>
              </a:solidFill>
              <a:latin typeface="Roboto Mono"/>
              <a:ea typeface="Roboto Mono"/>
              <a:cs typeface="Roboto Mono"/>
              <a:sym typeface="Roboto Mono"/>
            </a:endParaRPr>
          </a:p>
        </p:txBody>
      </p:sp>
      <p:sp>
        <p:nvSpPr>
          <p:cNvPr id="482" name="Google Shape;482;p39"/>
          <p:cNvSpPr txBox="1"/>
          <p:nvPr/>
        </p:nvSpPr>
        <p:spPr>
          <a:xfrm>
            <a:off x="2658321" y="3714891"/>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B</a:t>
            </a:r>
            <a:endParaRPr b="1" sz="3000">
              <a:solidFill>
                <a:schemeClr val="lt2"/>
              </a:solidFill>
              <a:latin typeface="Roboto Mono"/>
              <a:ea typeface="Roboto Mono"/>
              <a:cs typeface="Roboto Mono"/>
              <a:sym typeface="Roboto Mono"/>
            </a:endParaRPr>
          </a:p>
        </p:txBody>
      </p:sp>
      <p:sp>
        <p:nvSpPr>
          <p:cNvPr id="483" name="Google Shape;483;p39"/>
          <p:cNvSpPr txBox="1"/>
          <p:nvPr/>
        </p:nvSpPr>
        <p:spPr>
          <a:xfrm>
            <a:off x="3999824" y="3714891"/>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C</a:t>
            </a:r>
            <a:endParaRPr b="1" sz="3000">
              <a:solidFill>
                <a:schemeClr val="lt2"/>
              </a:solidFill>
              <a:latin typeface="Roboto Mono"/>
              <a:ea typeface="Roboto Mono"/>
              <a:cs typeface="Roboto Mono"/>
              <a:sym typeface="Roboto Mono"/>
            </a:endParaRPr>
          </a:p>
        </p:txBody>
      </p:sp>
      <p:sp>
        <p:nvSpPr>
          <p:cNvPr id="484" name="Google Shape;484;p39"/>
          <p:cNvSpPr txBox="1"/>
          <p:nvPr/>
        </p:nvSpPr>
        <p:spPr>
          <a:xfrm>
            <a:off x="1316842" y="2195457"/>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1</a:t>
            </a:r>
            <a:endParaRPr b="1" sz="3000">
              <a:solidFill>
                <a:schemeClr val="lt2"/>
              </a:solidFill>
              <a:latin typeface="Roboto Mono"/>
              <a:ea typeface="Roboto Mono"/>
              <a:cs typeface="Roboto Mono"/>
              <a:sym typeface="Roboto Mono"/>
            </a:endParaRPr>
          </a:p>
        </p:txBody>
      </p:sp>
      <p:sp>
        <p:nvSpPr>
          <p:cNvPr id="485" name="Google Shape;485;p39"/>
          <p:cNvSpPr txBox="1"/>
          <p:nvPr/>
        </p:nvSpPr>
        <p:spPr>
          <a:xfrm>
            <a:off x="2658333" y="2195452"/>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2</a:t>
            </a:r>
            <a:endParaRPr b="1" sz="3000">
              <a:solidFill>
                <a:schemeClr val="lt2"/>
              </a:solidFill>
              <a:latin typeface="Roboto Mono"/>
              <a:ea typeface="Roboto Mono"/>
              <a:cs typeface="Roboto Mono"/>
              <a:sym typeface="Roboto Mono"/>
            </a:endParaRPr>
          </a:p>
        </p:txBody>
      </p:sp>
      <p:sp>
        <p:nvSpPr>
          <p:cNvPr id="486" name="Google Shape;486;p39"/>
          <p:cNvSpPr txBox="1"/>
          <p:nvPr/>
        </p:nvSpPr>
        <p:spPr>
          <a:xfrm>
            <a:off x="3999824" y="2195452"/>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3</a:t>
            </a:r>
            <a:endParaRPr b="1" sz="3000">
              <a:solidFill>
                <a:schemeClr val="lt2"/>
              </a:solidFill>
              <a:latin typeface="Roboto Mono"/>
              <a:ea typeface="Roboto Mono"/>
              <a:cs typeface="Roboto Mono"/>
              <a:sym typeface="Roboto Mono"/>
            </a:endParaRPr>
          </a:p>
        </p:txBody>
      </p:sp>
      <p:sp>
        <p:nvSpPr>
          <p:cNvPr id="487" name="Google Shape;487;p39"/>
          <p:cNvSpPr txBox="1"/>
          <p:nvPr/>
        </p:nvSpPr>
        <p:spPr>
          <a:xfrm>
            <a:off x="1316842" y="2670216"/>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4</a:t>
            </a:r>
            <a:endParaRPr b="1" sz="3000">
              <a:solidFill>
                <a:schemeClr val="lt2"/>
              </a:solidFill>
              <a:latin typeface="Roboto Mono"/>
              <a:ea typeface="Roboto Mono"/>
              <a:cs typeface="Roboto Mono"/>
              <a:sym typeface="Roboto Mono"/>
            </a:endParaRPr>
          </a:p>
        </p:txBody>
      </p:sp>
      <p:sp>
        <p:nvSpPr>
          <p:cNvPr id="488" name="Google Shape;488;p39"/>
          <p:cNvSpPr txBox="1"/>
          <p:nvPr/>
        </p:nvSpPr>
        <p:spPr>
          <a:xfrm>
            <a:off x="2658333" y="2670236"/>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5</a:t>
            </a:r>
            <a:endParaRPr b="1" sz="3000">
              <a:solidFill>
                <a:schemeClr val="lt2"/>
              </a:solidFill>
              <a:latin typeface="Roboto Mono"/>
              <a:ea typeface="Roboto Mono"/>
              <a:cs typeface="Roboto Mono"/>
              <a:sym typeface="Roboto Mono"/>
            </a:endParaRPr>
          </a:p>
        </p:txBody>
      </p:sp>
      <p:sp>
        <p:nvSpPr>
          <p:cNvPr id="489" name="Google Shape;489;p39"/>
          <p:cNvSpPr txBox="1"/>
          <p:nvPr/>
        </p:nvSpPr>
        <p:spPr>
          <a:xfrm>
            <a:off x="3999812" y="2670236"/>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6</a:t>
            </a:r>
            <a:endParaRPr b="1" sz="3000">
              <a:solidFill>
                <a:schemeClr val="lt2"/>
              </a:solidFill>
              <a:latin typeface="Roboto Mono"/>
              <a:ea typeface="Roboto Mono"/>
              <a:cs typeface="Roboto Mono"/>
              <a:sym typeface="Roboto Mono"/>
            </a:endParaRPr>
          </a:p>
        </p:txBody>
      </p:sp>
      <p:sp>
        <p:nvSpPr>
          <p:cNvPr id="490" name="Google Shape;490;p39"/>
          <p:cNvSpPr txBox="1"/>
          <p:nvPr/>
        </p:nvSpPr>
        <p:spPr>
          <a:xfrm>
            <a:off x="1316817" y="3192568"/>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7</a:t>
            </a:r>
            <a:endParaRPr b="1" sz="3000">
              <a:solidFill>
                <a:schemeClr val="lt2"/>
              </a:solidFill>
              <a:latin typeface="Roboto Mono"/>
              <a:ea typeface="Roboto Mono"/>
              <a:cs typeface="Roboto Mono"/>
              <a:sym typeface="Roboto Mono"/>
            </a:endParaRPr>
          </a:p>
        </p:txBody>
      </p:sp>
      <p:sp>
        <p:nvSpPr>
          <p:cNvPr id="491" name="Google Shape;491;p39"/>
          <p:cNvSpPr txBox="1"/>
          <p:nvPr/>
        </p:nvSpPr>
        <p:spPr>
          <a:xfrm>
            <a:off x="2658333" y="3192563"/>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8</a:t>
            </a:r>
            <a:endParaRPr b="1" sz="3000">
              <a:solidFill>
                <a:schemeClr val="lt2"/>
              </a:solidFill>
              <a:latin typeface="Roboto Mono"/>
              <a:ea typeface="Roboto Mono"/>
              <a:cs typeface="Roboto Mono"/>
              <a:sym typeface="Roboto Mono"/>
            </a:endParaRPr>
          </a:p>
        </p:txBody>
      </p:sp>
      <p:sp>
        <p:nvSpPr>
          <p:cNvPr id="492" name="Google Shape;492;p39"/>
          <p:cNvSpPr txBox="1"/>
          <p:nvPr/>
        </p:nvSpPr>
        <p:spPr>
          <a:xfrm>
            <a:off x="3999812" y="3184413"/>
            <a:ext cx="606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Roboto Mono"/>
                <a:ea typeface="Roboto Mono"/>
                <a:cs typeface="Roboto Mono"/>
                <a:sym typeface="Roboto Mono"/>
              </a:rPr>
              <a:t>x</a:t>
            </a:r>
            <a:r>
              <a:rPr b="1" lang="en" sz="3000">
                <a:solidFill>
                  <a:schemeClr val="lt2"/>
                </a:solidFill>
                <a:latin typeface="Roboto Mono"/>
                <a:ea typeface="Roboto Mono"/>
                <a:cs typeface="Roboto Mono"/>
                <a:sym typeface="Roboto Mono"/>
              </a:rPr>
              <a:t>9</a:t>
            </a:r>
            <a:endParaRPr b="1" sz="3000">
              <a:solidFill>
                <a:schemeClr val="lt2"/>
              </a:solidFill>
              <a:latin typeface="Roboto Mono"/>
              <a:ea typeface="Roboto Mono"/>
              <a:cs typeface="Roboto Mono"/>
              <a:sym typeface="Roboto Mono"/>
            </a:endParaRPr>
          </a:p>
        </p:txBody>
      </p:sp>
      <p:pic>
        <p:nvPicPr>
          <p:cNvPr id="493" name="Google Shape;493;p39"/>
          <p:cNvPicPr preferRelativeResize="0"/>
          <p:nvPr/>
        </p:nvPicPr>
        <p:blipFill>
          <a:blip r:embed="rId5">
            <a:alphaModFix/>
          </a:blip>
          <a:stretch>
            <a:fillRect/>
          </a:stretch>
        </p:blipFill>
        <p:spPr>
          <a:xfrm>
            <a:off x="607651" y="1277624"/>
            <a:ext cx="606300" cy="349139"/>
          </a:xfrm>
          <a:prstGeom prst="rect">
            <a:avLst/>
          </a:prstGeom>
          <a:noFill/>
          <a:ln>
            <a:noFill/>
          </a:ln>
        </p:spPr>
      </p:pic>
      <p:pic>
        <p:nvPicPr>
          <p:cNvPr id="494" name="Google Shape;494;p39"/>
          <p:cNvPicPr preferRelativeResize="0"/>
          <p:nvPr/>
        </p:nvPicPr>
        <p:blipFill>
          <a:blip r:embed="rId6">
            <a:alphaModFix/>
          </a:blip>
          <a:stretch>
            <a:fillRect/>
          </a:stretch>
        </p:blipFill>
        <p:spPr>
          <a:xfrm>
            <a:off x="1764861" y="1153640"/>
            <a:ext cx="739866" cy="646523"/>
          </a:xfrm>
          <a:prstGeom prst="rect">
            <a:avLst/>
          </a:prstGeom>
          <a:noFill/>
          <a:ln>
            <a:noFill/>
          </a:ln>
        </p:spPr>
      </p:pic>
      <p:cxnSp>
        <p:nvCxnSpPr>
          <p:cNvPr id="495" name="Google Shape;495;p39"/>
          <p:cNvCxnSpPr/>
          <p:nvPr/>
        </p:nvCxnSpPr>
        <p:spPr>
          <a:xfrm>
            <a:off x="1284634" y="1475384"/>
            <a:ext cx="409500" cy="3000"/>
          </a:xfrm>
          <a:prstGeom prst="straightConnector1">
            <a:avLst/>
          </a:prstGeom>
          <a:noFill/>
          <a:ln cap="flat" cmpd="sng" w="19050">
            <a:solidFill>
              <a:schemeClr val="dk2"/>
            </a:solidFill>
            <a:prstDash val="solid"/>
            <a:round/>
            <a:headEnd len="med" w="med" type="triangle"/>
            <a:tailEnd len="med" w="med" type="triangle"/>
          </a:ln>
        </p:spPr>
      </p:cxnSp>
      <p:sp>
        <p:nvSpPr>
          <p:cNvPr id="496" name="Google Shape;496;p39"/>
          <p:cNvSpPr txBox="1"/>
          <p:nvPr/>
        </p:nvSpPr>
        <p:spPr>
          <a:xfrm>
            <a:off x="5319750" y="1676375"/>
            <a:ext cx="3086100" cy="39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dk1"/>
                </a:solidFill>
                <a:highlight>
                  <a:schemeClr val="lt2"/>
                </a:highlight>
                <a:latin typeface="Inconsolata"/>
                <a:ea typeface="Inconsolata"/>
                <a:cs typeface="Inconsolata"/>
                <a:sym typeface="Inconsolata"/>
              </a:rPr>
              <a:t>+[component tag]|[value]</a:t>
            </a:r>
            <a:endParaRPr b="1" sz="1700">
              <a:solidFill>
                <a:schemeClr val="dk1"/>
              </a:solidFill>
              <a:highlight>
                <a:schemeClr val="lt2"/>
              </a:highlight>
              <a:latin typeface="Inconsolata"/>
              <a:ea typeface="Inconsolata"/>
              <a:cs typeface="Inconsolata"/>
              <a:sym typeface="Inconsolata"/>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Communication Implementation</a:t>
            </a:r>
            <a:endParaRPr/>
          </a:p>
        </p:txBody>
      </p:sp>
      <p:sp>
        <p:nvSpPr>
          <p:cNvPr id="502" name="Google Shape;502;p40"/>
          <p:cNvSpPr/>
          <p:nvPr/>
        </p:nvSpPr>
        <p:spPr>
          <a:xfrm>
            <a:off x="1166113" y="2654713"/>
            <a:ext cx="1134300" cy="52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Impact"/>
                <a:ea typeface="Impact"/>
                <a:cs typeface="Impact"/>
                <a:sym typeface="Impact"/>
              </a:rPr>
              <a:t>Protocontrol</a:t>
            </a:r>
            <a:endParaRPr>
              <a:solidFill>
                <a:schemeClr val="accent2"/>
              </a:solidFill>
              <a:latin typeface="Impact"/>
              <a:ea typeface="Impact"/>
              <a:cs typeface="Impact"/>
              <a:sym typeface="Impact"/>
            </a:endParaRPr>
          </a:p>
        </p:txBody>
      </p:sp>
      <p:sp>
        <p:nvSpPr>
          <p:cNvPr id="503" name="Google Shape;503;p40"/>
          <p:cNvSpPr/>
          <p:nvPr/>
        </p:nvSpPr>
        <p:spPr>
          <a:xfrm>
            <a:off x="1166113" y="1179575"/>
            <a:ext cx="1134300" cy="52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mpact"/>
                <a:ea typeface="Impact"/>
                <a:cs typeface="Impact"/>
                <a:sym typeface="Impact"/>
              </a:rPr>
              <a:t>User MCU</a:t>
            </a:r>
            <a:endParaRPr>
              <a:solidFill>
                <a:schemeClr val="lt1"/>
              </a:solidFill>
              <a:latin typeface="Impact"/>
              <a:ea typeface="Impact"/>
              <a:cs typeface="Impact"/>
              <a:sym typeface="Impact"/>
            </a:endParaRPr>
          </a:p>
        </p:txBody>
      </p:sp>
      <p:sp>
        <p:nvSpPr>
          <p:cNvPr id="504" name="Google Shape;504;p40"/>
          <p:cNvSpPr/>
          <p:nvPr/>
        </p:nvSpPr>
        <p:spPr>
          <a:xfrm>
            <a:off x="1166113" y="4129850"/>
            <a:ext cx="1134300" cy="521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mpact"/>
                <a:ea typeface="Impact"/>
                <a:cs typeface="Impact"/>
                <a:sym typeface="Impact"/>
              </a:rPr>
              <a:t>Website</a:t>
            </a:r>
            <a:endParaRPr>
              <a:solidFill>
                <a:schemeClr val="dk1"/>
              </a:solidFill>
              <a:latin typeface="Impact"/>
              <a:ea typeface="Impact"/>
              <a:cs typeface="Impact"/>
              <a:sym typeface="Impact"/>
            </a:endParaRPr>
          </a:p>
        </p:txBody>
      </p:sp>
      <p:cxnSp>
        <p:nvCxnSpPr>
          <p:cNvPr id="505" name="Google Shape;505;p40"/>
          <p:cNvCxnSpPr>
            <a:stCxn id="504" idx="0"/>
            <a:endCxn id="502" idx="2"/>
          </p:cNvCxnSpPr>
          <p:nvPr/>
        </p:nvCxnSpPr>
        <p:spPr>
          <a:xfrm rot="10800000">
            <a:off x="1733263" y="3176150"/>
            <a:ext cx="0" cy="953700"/>
          </a:xfrm>
          <a:prstGeom prst="straightConnector1">
            <a:avLst/>
          </a:prstGeom>
          <a:noFill/>
          <a:ln cap="flat" cmpd="sng" w="76200">
            <a:solidFill>
              <a:schemeClr val="dk2"/>
            </a:solidFill>
            <a:prstDash val="solid"/>
            <a:round/>
            <a:headEnd len="med" w="med" type="none"/>
            <a:tailEnd len="med" w="med" type="triangle"/>
          </a:ln>
        </p:spPr>
      </p:cxnSp>
      <p:sp>
        <p:nvSpPr>
          <p:cNvPr id="506" name="Google Shape;506;p40"/>
          <p:cNvSpPr txBox="1"/>
          <p:nvPr/>
        </p:nvSpPr>
        <p:spPr>
          <a:xfrm>
            <a:off x="2217613" y="3448200"/>
            <a:ext cx="10725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IOT</a:t>
            </a:r>
            <a:endParaRPr sz="3000">
              <a:solidFill>
                <a:schemeClr val="dk1"/>
              </a:solidFill>
              <a:latin typeface="Roboto"/>
              <a:ea typeface="Roboto"/>
              <a:cs typeface="Roboto"/>
              <a:sym typeface="Roboto"/>
            </a:endParaRPr>
          </a:p>
        </p:txBody>
      </p:sp>
      <p:cxnSp>
        <p:nvCxnSpPr>
          <p:cNvPr id="507" name="Google Shape;507;p40"/>
          <p:cNvCxnSpPr/>
          <p:nvPr/>
        </p:nvCxnSpPr>
        <p:spPr>
          <a:xfrm rot="10800000">
            <a:off x="1462063" y="1706875"/>
            <a:ext cx="0" cy="945600"/>
          </a:xfrm>
          <a:prstGeom prst="straightConnector1">
            <a:avLst/>
          </a:prstGeom>
          <a:noFill/>
          <a:ln cap="flat" cmpd="sng" w="38100">
            <a:solidFill>
              <a:schemeClr val="dk2"/>
            </a:solidFill>
            <a:prstDash val="solid"/>
            <a:round/>
            <a:headEnd len="med" w="med" type="none"/>
            <a:tailEnd len="med" w="med" type="triangle"/>
          </a:ln>
        </p:spPr>
      </p:cxnSp>
      <p:cxnSp>
        <p:nvCxnSpPr>
          <p:cNvPr id="508" name="Google Shape;508;p40"/>
          <p:cNvCxnSpPr/>
          <p:nvPr/>
        </p:nvCxnSpPr>
        <p:spPr>
          <a:xfrm>
            <a:off x="2027163" y="1706800"/>
            <a:ext cx="0" cy="945600"/>
          </a:xfrm>
          <a:prstGeom prst="straightConnector1">
            <a:avLst/>
          </a:prstGeom>
          <a:noFill/>
          <a:ln cap="flat" cmpd="sng" w="38100">
            <a:solidFill>
              <a:schemeClr val="dk2"/>
            </a:solidFill>
            <a:prstDash val="solid"/>
            <a:round/>
            <a:headEnd len="med" w="med" type="none"/>
            <a:tailEnd len="med" w="med" type="triangle"/>
          </a:ln>
        </p:spPr>
      </p:cxnSp>
      <p:sp>
        <p:nvSpPr>
          <p:cNvPr id="509" name="Google Shape;509;p40"/>
          <p:cNvSpPr txBox="1"/>
          <p:nvPr/>
        </p:nvSpPr>
        <p:spPr>
          <a:xfrm>
            <a:off x="2217613" y="1774650"/>
            <a:ext cx="1637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UART</a:t>
            </a:r>
            <a:endParaRPr sz="3000">
              <a:solidFill>
                <a:schemeClr val="dk1"/>
              </a:solidFill>
              <a:latin typeface="Roboto"/>
              <a:ea typeface="Roboto"/>
              <a:cs typeface="Roboto"/>
              <a:sym typeface="Roboto"/>
            </a:endParaRPr>
          </a:p>
        </p:txBody>
      </p:sp>
      <p:sp>
        <p:nvSpPr>
          <p:cNvPr id="510" name="Google Shape;510;p40"/>
          <p:cNvSpPr txBox="1"/>
          <p:nvPr/>
        </p:nvSpPr>
        <p:spPr>
          <a:xfrm>
            <a:off x="3664788" y="3176125"/>
            <a:ext cx="4313100" cy="118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750">
                <a:solidFill>
                  <a:srgbClr val="DAE3E3"/>
                </a:solidFill>
                <a:highlight>
                  <a:schemeClr val="dk1"/>
                </a:highlight>
                <a:latin typeface="Courier New"/>
                <a:ea typeface="Courier New"/>
                <a:cs typeface="Courier New"/>
                <a:sym typeface="Courier New"/>
              </a:rPr>
              <a:t> </a:t>
            </a:r>
            <a:r>
              <a:rPr b="1" lang="en" sz="1750">
                <a:solidFill>
                  <a:srgbClr val="C586C0"/>
                </a:solidFill>
                <a:highlight>
                  <a:schemeClr val="dk1"/>
                </a:highlight>
                <a:latin typeface="Courier New"/>
                <a:ea typeface="Courier New"/>
                <a:cs typeface="Courier New"/>
                <a:sym typeface="Courier New"/>
              </a:rPr>
              <a:t>while</a:t>
            </a:r>
            <a:r>
              <a:rPr b="1" lang="en" sz="1750">
                <a:solidFill>
                  <a:srgbClr val="DAE3E3"/>
                </a:solidFill>
                <a:highlight>
                  <a:schemeClr val="dk1"/>
                </a:highlight>
                <a:latin typeface="Courier New"/>
                <a:ea typeface="Courier New"/>
                <a:cs typeface="Courier New"/>
                <a:sym typeface="Courier New"/>
              </a:rPr>
              <a:t> (</a:t>
            </a:r>
            <a:r>
              <a:rPr b="1" lang="en" sz="1750">
                <a:solidFill>
                  <a:srgbClr val="F39C12"/>
                </a:solidFill>
                <a:highlight>
                  <a:schemeClr val="dk1"/>
                </a:highlight>
                <a:latin typeface="Courier New"/>
                <a:ea typeface="Courier New"/>
                <a:cs typeface="Courier New"/>
                <a:sym typeface="Courier New"/>
              </a:rPr>
              <a:t>client</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available</a:t>
            </a:r>
            <a:r>
              <a:rPr b="1" lang="en" sz="1750">
                <a:solidFill>
                  <a:srgbClr val="DAE3E3"/>
                </a:solidFill>
                <a:highlight>
                  <a:schemeClr val="dk1"/>
                </a:highlight>
                <a:latin typeface="Courier New"/>
                <a:ea typeface="Courier New"/>
                <a:cs typeface="Courier New"/>
                <a:sym typeface="Courier New"/>
              </a:rPr>
              <a:t>()) {</a:t>
            </a:r>
            <a:endParaRPr b="1" sz="1750">
              <a:solidFill>
                <a:srgbClr val="DAE3E3"/>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750">
                <a:solidFill>
                  <a:srgbClr val="DAE3E3"/>
                </a:solidFill>
                <a:latin typeface="Courier New"/>
                <a:ea typeface="Courier New"/>
                <a:cs typeface="Courier New"/>
                <a:sym typeface="Courier New"/>
              </a:rPr>
              <a:t>   </a:t>
            </a:r>
            <a:r>
              <a:rPr b="1" lang="en" sz="1750">
                <a:solidFill>
                  <a:srgbClr val="DAE3E3"/>
                </a:solidFill>
                <a:highlight>
                  <a:schemeClr val="dk1"/>
                </a:highlight>
                <a:latin typeface="Courier New"/>
                <a:ea typeface="Courier New"/>
                <a:cs typeface="Courier New"/>
                <a:sym typeface="Courier New"/>
              </a:rPr>
              <a:t> </a:t>
            </a:r>
            <a:r>
              <a:rPr b="1" lang="en" sz="1750">
                <a:solidFill>
                  <a:srgbClr val="0CA1A6"/>
                </a:solidFill>
                <a:highlight>
                  <a:schemeClr val="dk1"/>
                </a:highlight>
                <a:latin typeface="Courier New"/>
                <a:ea typeface="Courier New"/>
                <a:cs typeface="Courier New"/>
                <a:sym typeface="Courier New"/>
              </a:rPr>
              <a:t>char</a:t>
            </a:r>
            <a:r>
              <a:rPr b="1" lang="en" sz="1750">
                <a:solidFill>
                  <a:srgbClr val="DAE3E3"/>
                </a:solidFill>
                <a:highlight>
                  <a:schemeClr val="dk1"/>
                </a:highlight>
                <a:latin typeface="Courier New"/>
                <a:ea typeface="Courier New"/>
                <a:cs typeface="Courier New"/>
                <a:sym typeface="Courier New"/>
              </a:rPr>
              <a:t> c = </a:t>
            </a:r>
            <a:r>
              <a:rPr b="1" lang="en" sz="1750">
                <a:solidFill>
                  <a:srgbClr val="F39C12"/>
                </a:solidFill>
                <a:highlight>
                  <a:schemeClr val="dk1"/>
                </a:highlight>
                <a:latin typeface="Courier New"/>
                <a:ea typeface="Courier New"/>
                <a:cs typeface="Courier New"/>
                <a:sym typeface="Courier New"/>
              </a:rPr>
              <a:t>client</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read</a:t>
            </a:r>
            <a:r>
              <a:rPr b="1" lang="en" sz="1750">
                <a:solidFill>
                  <a:srgbClr val="DAE3E3"/>
                </a:solidFill>
                <a:highlight>
                  <a:schemeClr val="dk1"/>
                </a:highlight>
                <a:latin typeface="Courier New"/>
                <a:ea typeface="Courier New"/>
                <a:cs typeface="Courier New"/>
                <a:sym typeface="Courier New"/>
              </a:rPr>
              <a:t>();</a:t>
            </a:r>
            <a:endParaRPr b="1" sz="1750">
              <a:solidFill>
                <a:srgbClr val="DAE3E3"/>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750">
                <a:solidFill>
                  <a:srgbClr val="DAE3E3"/>
                </a:solidFill>
                <a:latin typeface="Courier New"/>
                <a:ea typeface="Courier New"/>
                <a:cs typeface="Courier New"/>
                <a:sym typeface="Courier New"/>
              </a:rPr>
              <a:t>   </a:t>
            </a:r>
            <a:r>
              <a:rPr b="1" lang="en" sz="1750">
                <a:solidFill>
                  <a:srgbClr val="DAE3E3"/>
                </a:solidFill>
                <a:highlight>
                  <a:schemeClr val="dk1"/>
                </a:highlight>
                <a:latin typeface="Courier New"/>
                <a:ea typeface="Courier New"/>
                <a:cs typeface="Courier New"/>
                <a:sym typeface="Courier New"/>
              </a:rPr>
              <a:t> </a:t>
            </a:r>
            <a:r>
              <a:rPr b="1" lang="en" sz="1750">
                <a:solidFill>
                  <a:srgbClr val="F39C12"/>
                </a:solidFill>
                <a:highlight>
                  <a:schemeClr val="dk1"/>
                </a:highlight>
                <a:latin typeface="Courier New"/>
                <a:ea typeface="Courier New"/>
                <a:cs typeface="Courier New"/>
                <a:sym typeface="Courier New"/>
              </a:rPr>
              <a:t>Serial</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write</a:t>
            </a:r>
            <a:r>
              <a:rPr b="1" lang="en" sz="1750">
                <a:solidFill>
                  <a:srgbClr val="DAE3E3"/>
                </a:solidFill>
                <a:highlight>
                  <a:schemeClr val="dk1"/>
                </a:highlight>
                <a:latin typeface="Courier New"/>
                <a:ea typeface="Courier New"/>
                <a:cs typeface="Courier New"/>
                <a:sym typeface="Courier New"/>
              </a:rPr>
              <a:t>(c);</a:t>
            </a:r>
            <a:endParaRPr b="1" sz="1750">
              <a:solidFill>
                <a:srgbClr val="F39C12"/>
              </a:solidFill>
              <a:highlight>
                <a:schemeClr val="dk1"/>
              </a:highlight>
              <a:latin typeface="Courier New"/>
              <a:ea typeface="Courier New"/>
              <a:cs typeface="Courier New"/>
              <a:sym typeface="Courier New"/>
            </a:endParaRPr>
          </a:p>
        </p:txBody>
      </p:sp>
      <p:sp>
        <p:nvSpPr>
          <p:cNvPr id="511" name="Google Shape;511;p40"/>
          <p:cNvSpPr txBox="1"/>
          <p:nvPr/>
        </p:nvSpPr>
        <p:spPr>
          <a:xfrm>
            <a:off x="3664802" y="1166550"/>
            <a:ext cx="3978600" cy="155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750">
                <a:solidFill>
                  <a:srgbClr val="C586C0"/>
                </a:solidFill>
                <a:highlight>
                  <a:schemeClr val="dk1"/>
                </a:highlight>
                <a:latin typeface="Courier New"/>
                <a:ea typeface="Courier New"/>
                <a:cs typeface="Courier New"/>
                <a:sym typeface="Courier New"/>
              </a:rPr>
              <a:t> </a:t>
            </a:r>
            <a:r>
              <a:rPr b="1" lang="en" sz="1750">
                <a:solidFill>
                  <a:srgbClr val="C586C0"/>
                </a:solidFill>
                <a:highlight>
                  <a:schemeClr val="dk1"/>
                </a:highlight>
                <a:latin typeface="Courier New"/>
                <a:ea typeface="Courier New"/>
                <a:cs typeface="Courier New"/>
                <a:sym typeface="Courier New"/>
              </a:rPr>
              <a:t>if</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Serial1</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available</a:t>
            </a:r>
            <a:r>
              <a:rPr b="1" lang="en" sz="1750">
                <a:solidFill>
                  <a:srgbClr val="DAE3E3"/>
                </a:solidFill>
                <a:highlight>
                  <a:schemeClr val="dk1"/>
                </a:highlight>
                <a:latin typeface="Courier New"/>
                <a:ea typeface="Courier New"/>
                <a:cs typeface="Courier New"/>
                <a:sym typeface="Courier New"/>
              </a:rPr>
              <a:t>()){</a:t>
            </a:r>
            <a:endParaRPr b="1" sz="1750">
              <a:solidFill>
                <a:srgbClr val="DAE3E3"/>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750">
                <a:solidFill>
                  <a:srgbClr val="DAE3E3"/>
                </a:solidFill>
                <a:latin typeface="Courier New"/>
                <a:ea typeface="Courier New"/>
                <a:cs typeface="Courier New"/>
                <a:sym typeface="Courier New"/>
              </a:rPr>
              <a:t>    </a:t>
            </a:r>
            <a:r>
              <a:rPr b="1" lang="en" sz="1750">
                <a:solidFill>
                  <a:srgbClr val="DAE3E3"/>
                </a:solidFill>
                <a:highlight>
                  <a:schemeClr val="dk1"/>
                </a:highlight>
                <a:latin typeface="Courier New"/>
                <a:ea typeface="Courier New"/>
                <a:cs typeface="Courier New"/>
                <a:sym typeface="Courier New"/>
              </a:rPr>
              <a:t> msg = </a:t>
            </a:r>
            <a:r>
              <a:rPr b="1" lang="en" sz="1750">
                <a:solidFill>
                  <a:srgbClr val="F39C12"/>
                </a:solidFill>
                <a:highlight>
                  <a:schemeClr val="dk1"/>
                </a:highlight>
                <a:latin typeface="Courier New"/>
                <a:ea typeface="Courier New"/>
                <a:cs typeface="Courier New"/>
                <a:sym typeface="Courier New"/>
              </a:rPr>
              <a:t>Serial1</a:t>
            </a:r>
            <a:r>
              <a:rPr b="1" lang="en" sz="1750">
                <a:solidFill>
                  <a:srgbClr val="DAE3E3"/>
                </a:solidFill>
                <a:highlight>
                  <a:schemeClr val="dk1"/>
                </a:highlight>
                <a:latin typeface="Courier New"/>
                <a:ea typeface="Courier New"/>
                <a:cs typeface="Courier New"/>
                <a:sym typeface="Courier New"/>
              </a:rPr>
              <a:t>.</a:t>
            </a:r>
            <a:r>
              <a:rPr b="1" lang="en" sz="1750">
                <a:solidFill>
                  <a:srgbClr val="F39C12"/>
                </a:solidFill>
                <a:highlight>
                  <a:schemeClr val="dk1"/>
                </a:highlight>
                <a:latin typeface="Courier New"/>
                <a:ea typeface="Courier New"/>
                <a:cs typeface="Courier New"/>
                <a:sym typeface="Courier New"/>
              </a:rPr>
              <a:t>read</a:t>
            </a:r>
            <a:r>
              <a:rPr b="1" lang="en" sz="1750">
                <a:solidFill>
                  <a:srgbClr val="DAE3E3"/>
                </a:solidFill>
                <a:highlight>
                  <a:schemeClr val="dk1"/>
                </a:highlight>
                <a:latin typeface="Courier New"/>
                <a:ea typeface="Courier New"/>
                <a:cs typeface="Courier New"/>
                <a:sym typeface="Courier New"/>
              </a:rPr>
              <a:t>();</a:t>
            </a:r>
            <a:endParaRPr b="1" sz="1750">
              <a:solidFill>
                <a:srgbClr val="DAE3E3"/>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750">
                <a:solidFill>
                  <a:srgbClr val="DAE3E3"/>
                </a:solidFill>
                <a:latin typeface="Courier New"/>
                <a:ea typeface="Courier New"/>
                <a:cs typeface="Courier New"/>
                <a:sym typeface="Courier New"/>
              </a:rPr>
              <a:t>    </a:t>
            </a:r>
            <a:r>
              <a:rPr b="1" lang="en" sz="1750">
                <a:solidFill>
                  <a:srgbClr val="C586C0"/>
                </a:solidFill>
                <a:highlight>
                  <a:schemeClr val="dk1"/>
                </a:highlight>
                <a:latin typeface="Courier New"/>
                <a:ea typeface="Courier New"/>
                <a:cs typeface="Courier New"/>
                <a:sym typeface="Courier New"/>
              </a:rPr>
              <a:t> if</a:t>
            </a:r>
            <a:r>
              <a:rPr b="1" lang="en" sz="1750">
                <a:solidFill>
                  <a:srgbClr val="DAE3E3"/>
                </a:solidFill>
                <a:highlight>
                  <a:schemeClr val="dk1"/>
                </a:highlight>
                <a:latin typeface="Courier New"/>
                <a:ea typeface="Courier New"/>
                <a:cs typeface="Courier New"/>
                <a:sym typeface="Courier New"/>
              </a:rPr>
              <a:t>(msg == '+out1')</a:t>
            </a:r>
            <a:endParaRPr b="1" sz="1750">
              <a:solidFill>
                <a:srgbClr val="DAE3E3"/>
              </a:solidFill>
              <a:highlight>
                <a:schemeClr val="dk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750">
                <a:solidFill>
                  <a:srgbClr val="DAE3E3"/>
                </a:solidFill>
                <a:latin typeface="Courier New"/>
                <a:ea typeface="Courier New"/>
                <a:cs typeface="Courier New"/>
                <a:sym typeface="Courier New"/>
              </a:rPr>
              <a:t>    </a:t>
            </a:r>
            <a:r>
              <a:rPr b="1" lang="en" sz="1750">
                <a:solidFill>
                  <a:srgbClr val="DAE3E3"/>
                </a:solidFill>
                <a:highlight>
                  <a:schemeClr val="dk1"/>
                </a:highlight>
                <a:latin typeface="Courier New"/>
                <a:ea typeface="Courier New"/>
                <a:cs typeface="Courier New"/>
                <a:sym typeface="Courier New"/>
              </a:rPr>
              <a:t> display(out1);</a:t>
            </a:r>
            <a:endParaRPr b="1" sz="1750">
              <a:solidFill>
                <a:srgbClr val="DAE3E3"/>
              </a:solidFill>
              <a:highlight>
                <a:schemeClr val="dk1"/>
              </a:highlight>
              <a:latin typeface="Courier New"/>
              <a:ea typeface="Courier New"/>
              <a:cs typeface="Courier New"/>
              <a:sym typeface="Courier New"/>
            </a:endParaRPr>
          </a:p>
        </p:txBody>
      </p:sp>
      <p:sp>
        <p:nvSpPr>
          <p:cNvPr id="512" name="Google Shape;512;p4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1"/>
          <p:cNvSpPr/>
          <p:nvPr/>
        </p:nvSpPr>
        <p:spPr>
          <a:xfrm>
            <a:off x="97975" y="1871700"/>
            <a:ext cx="1326000" cy="2651400"/>
          </a:xfrm>
          <a:prstGeom prst="rect">
            <a:avLst/>
          </a:pr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8" name="Google Shape;518;p4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Method Between Protocontrol and User</a:t>
            </a:r>
            <a:endParaRPr/>
          </a:p>
        </p:txBody>
      </p:sp>
      <p:graphicFrame>
        <p:nvGraphicFramePr>
          <p:cNvPr id="519" name="Google Shape;519;p41"/>
          <p:cNvGraphicFramePr/>
          <p:nvPr/>
        </p:nvGraphicFramePr>
        <p:xfrm>
          <a:off x="1593225" y="1176163"/>
          <a:ext cx="3000000" cy="3000000"/>
        </p:xfrm>
        <a:graphic>
          <a:graphicData uri="http://schemas.openxmlformats.org/drawingml/2006/table">
            <a:tbl>
              <a:tblPr>
                <a:noFill/>
                <a:tableStyleId>{32003B8A-4E8F-4AA4-BCE5-53512EC5E35A}</a:tableStyleId>
              </a:tblPr>
              <a:tblGrid>
                <a:gridCol w="1785275"/>
                <a:gridCol w="1122425"/>
                <a:gridCol w="1340175"/>
                <a:gridCol w="1681850"/>
                <a:gridCol w="1528175"/>
              </a:tblGrid>
              <a:tr h="597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Channel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rPr b="1" lang="en"/>
                        <a:t>Link to Protocontrol</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Pros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Cons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alpha val="68750"/>
                      </a:srgbClr>
                    </a:solidFill>
                  </a:tcPr>
                </a:tc>
              </a:tr>
              <a:tr h="848950">
                <a:tc>
                  <a:txBody>
                    <a:bodyPr/>
                    <a:lstStyle/>
                    <a:p>
                      <a:pPr indent="0" lvl="0" marL="0" rtl="0" algn="l">
                        <a:spcBef>
                          <a:spcPts val="0"/>
                        </a:spcBef>
                        <a:spcAft>
                          <a:spcPts val="0"/>
                        </a:spcAft>
                        <a:buNone/>
                      </a:pPr>
                      <a:r>
                        <a:rPr b="1" lang="en" sz="1350">
                          <a:solidFill>
                            <a:srgbClr val="333333"/>
                          </a:solidFill>
                          <a:latin typeface="Montserrat"/>
                          <a:ea typeface="Montserrat"/>
                          <a:cs typeface="Montserrat"/>
                          <a:sym typeface="Montserrat"/>
                        </a:rPr>
                        <a:t>UART Comm </a:t>
                      </a:r>
                      <a:endParaRPr b="1" sz="135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050">
                          <a:solidFill>
                            <a:srgbClr val="333333"/>
                          </a:solidFill>
                          <a:latin typeface="Montserrat"/>
                          <a:ea typeface="Montserrat"/>
                          <a:cs typeface="Montserrat"/>
                          <a:sym typeface="Montserrat"/>
                        </a:rPr>
                        <a:t>(current configuration)</a:t>
                      </a:r>
                      <a:endParaRPr sz="1050">
                        <a:solidFill>
                          <a:srgbClr val="333333"/>
                        </a:solidFill>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a:t>Hardline Wired Connection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Easy to implement</a:t>
                      </a:r>
                      <a:endParaRPr sz="1000"/>
                    </a:p>
                    <a:p>
                      <a:pPr indent="0" lvl="0" marL="0" rtl="0" algn="l">
                        <a:spcBef>
                          <a:spcPts val="0"/>
                        </a:spcBef>
                        <a:spcAft>
                          <a:spcPts val="0"/>
                        </a:spcAft>
                        <a:buNone/>
                      </a:pPr>
                      <a:r>
                        <a:rPr lang="en" sz="1000"/>
                        <a:t>- Freedom of design </a:t>
                      </a:r>
                      <a:endParaRPr sz="1000"/>
                    </a:p>
                    <a:p>
                      <a:pPr indent="0" lvl="0" marL="0" rtl="0" algn="l">
                        <a:spcBef>
                          <a:spcPts val="0"/>
                        </a:spcBef>
                        <a:spcAft>
                          <a:spcPts val="0"/>
                        </a:spcAft>
                        <a:buNone/>
                      </a:pPr>
                      <a:r>
                        <a:rPr lang="en" sz="1000"/>
                        <a:t>- Accessible on most         Microcontrollers</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Not viable for large messages</a:t>
                      </a:r>
                      <a:endParaRPr sz="1000"/>
                    </a:p>
                    <a:p>
                      <a:pPr indent="0" lvl="0" marL="0" rtl="0" algn="l">
                        <a:spcBef>
                          <a:spcPts val="0"/>
                        </a:spcBef>
                        <a:spcAft>
                          <a:spcPts val="0"/>
                        </a:spcAft>
                        <a:buNone/>
                      </a:pPr>
                      <a:r>
                        <a:rPr lang="en" sz="1000"/>
                        <a:t>- Wired connection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r>
              <a:tr h="661975">
                <a:tc>
                  <a:txBody>
                    <a:bodyPr/>
                    <a:lstStyle/>
                    <a:p>
                      <a:pPr indent="0" lvl="0" marL="0" rtl="0" algn="l">
                        <a:spcBef>
                          <a:spcPts val="0"/>
                        </a:spcBef>
                        <a:spcAft>
                          <a:spcPts val="0"/>
                        </a:spcAft>
                        <a:buNone/>
                      </a:pPr>
                      <a:r>
                        <a:rPr b="1" lang="en"/>
                        <a:t>TCP via IOT Device </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a:t>WiFi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Easy and quick to update Protocontrol</a:t>
                      </a:r>
                      <a:endParaRPr sz="1000"/>
                    </a:p>
                    <a:p>
                      <a:pPr indent="0" lvl="0" marL="0" rtl="0" algn="l">
                        <a:spcBef>
                          <a:spcPts val="0"/>
                        </a:spcBef>
                        <a:spcAft>
                          <a:spcPts val="0"/>
                        </a:spcAft>
                        <a:buNone/>
                      </a:pPr>
                      <a:r>
                        <a:rPr lang="en" sz="1000"/>
                        <a:t>- Wireless </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c>
                  <a:txBody>
                    <a:bodyPr/>
                    <a:lstStyle/>
                    <a:p>
                      <a:pPr indent="0" lvl="0" marL="0" rtl="0" algn="l">
                        <a:spcBef>
                          <a:spcPts val="0"/>
                        </a:spcBef>
                        <a:spcAft>
                          <a:spcPts val="0"/>
                        </a:spcAft>
                        <a:buNone/>
                      </a:pPr>
                      <a:r>
                        <a:rPr lang="en" sz="1000"/>
                        <a:t>- Can be unreliable</a:t>
                      </a:r>
                      <a:endParaRPr sz="1000"/>
                    </a:p>
                    <a:p>
                      <a:pPr indent="0" lvl="0" marL="0" rtl="0" algn="l">
                        <a:spcBef>
                          <a:spcPts val="0"/>
                        </a:spcBef>
                        <a:spcAft>
                          <a:spcPts val="0"/>
                        </a:spcAft>
                        <a:buNone/>
                      </a:pPr>
                      <a:r>
                        <a:rPr lang="en" sz="1000"/>
                        <a:t>- hard to set up on new network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95CEA8">
                        <a:alpha val="53750"/>
                      </a:srgbClr>
                    </a:solidFill>
                  </a:tcPr>
                </a:tc>
              </a:tr>
              <a:tr h="695125">
                <a:tc>
                  <a:txBody>
                    <a:bodyPr/>
                    <a:lstStyle/>
                    <a:p>
                      <a:pPr indent="0" lvl="0" marL="0" rtl="0" algn="l">
                        <a:spcBef>
                          <a:spcPts val="0"/>
                        </a:spcBef>
                        <a:spcAft>
                          <a:spcPts val="0"/>
                        </a:spcAft>
                        <a:buNone/>
                      </a:pPr>
                      <a:r>
                        <a:rPr b="1" lang="en"/>
                        <a:t>Bluetooth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a:t>Wireless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sz="1000"/>
                        <a:t>- Easy to use on most computers for user</a:t>
                      </a:r>
                      <a:endParaRPr sz="1000"/>
                    </a:p>
                    <a:p>
                      <a:pPr indent="0" lvl="0" marL="0" rtl="0" algn="l">
                        <a:spcBef>
                          <a:spcPts val="0"/>
                        </a:spcBef>
                        <a:spcAft>
                          <a:spcPts val="0"/>
                        </a:spcAft>
                        <a:buNone/>
                      </a:pPr>
                      <a:r>
                        <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c>
                  <a:txBody>
                    <a:bodyPr/>
                    <a:lstStyle/>
                    <a:p>
                      <a:pPr indent="0" lvl="0" marL="0" rtl="0" algn="l">
                        <a:spcBef>
                          <a:spcPts val="0"/>
                        </a:spcBef>
                        <a:spcAft>
                          <a:spcPts val="0"/>
                        </a:spcAft>
                        <a:buNone/>
                      </a:pPr>
                      <a:r>
                        <a:rPr lang="en" sz="1000"/>
                        <a:t>- Very difficult for user MCU to communicate with Protocontrol</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69292">
                        <a:alpha val="68750"/>
                      </a:srgbClr>
                    </a:solidFill>
                  </a:tcPr>
                </a:tc>
              </a:tr>
              <a:tr h="805975">
                <a:tc>
                  <a:txBody>
                    <a:bodyPr/>
                    <a:lstStyle/>
                    <a:p>
                      <a:pPr indent="0" lvl="0" marL="0" rtl="0" algn="l">
                        <a:spcBef>
                          <a:spcPts val="0"/>
                        </a:spcBef>
                        <a:spcAft>
                          <a:spcPts val="0"/>
                        </a:spcAft>
                        <a:buNone/>
                      </a:pPr>
                      <a:r>
                        <a:rPr b="1" lang="en"/>
                        <a:t>SPI</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a:t>Hardline Wired Connection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sz="1000"/>
                        <a:t>- Common protocol </a:t>
                      </a:r>
                      <a:endParaRPr sz="1000"/>
                    </a:p>
                    <a:p>
                      <a:pPr indent="0" lvl="0" marL="0" rtl="0" algn="l">
                        <a:spcBef>
                          <a:spcPts val="0"/>
                        </a:spcBef>
                        <a:spcAft>
                          <a:spcPts val="0"/>
                        </a:spcAft>
                        <a:buNone/>
                      </a:pPr>
                      <a:r>
                        <a:rPr lang="en" sz="1000"/>
                        <a:t>- Can easily interface with multiple user MCUs</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c>
                  <a:txBody>
                    <a:bodyPr/>
                    <a:lstStyle/>
                    <a:p>
                      <a:pPr indent="0" lvl="0" marL="0" rtl="0" algn="l">
                        <a:spcBef>
                          <a:spcPts val="0"/>
                        </a:spcBef>
                        <a:spcAft>
                          <a:spcPts val="0"/>
                        </a:spcAft>
                        <a:buNone/>
                      </a:pPr>
                      <a:r>
                        <a:rPr lang="en" sz="1000"/>
                        <a:t>- Dedicated port with more pins</a:t>
                      </a:r>
                      <a:endParaRPr sz="1000"/>
                    </a:p>
                    <a:p>
                      <a:pPr indent="0" lvl="0" marL="0" rtl="0" algn="l">
                        <a:spcBef>
                          <a:spcPts val="0"/>
                        </a:spcBef>
                        <a:spcAft>
                          <a:spcPts val="0"/>
                        </a:spcAft>
                        <a:buNone/>
                      </a:pPr>
                      <a:r>
                        <a:rPr lang="en" sz="1000"/>
                        <a:t>- Learning curve to set up on user MCU</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5EB94">
                        <a:alpha val="68750"/>
                      </a:srgbClr>
                    </a:solidFill>
                  </a:tcPr>
                </a:tc>
              </a:tr>
            </a:tbl>
          </a:graphicData>
        </a:graphic>
      </p:graphicFrame>
      <p:grpSp>
        <p:nvGrpSpPr>
          <p:cNvPr id="520" name="Google Shape;520;p41"/>
          <p:cNvGrpSpPr/>
          <p:nvPr/>
        </p:nvGrpSpPr>
        <p:grpSpPr>
          <a:xfrm>
            <a:off x="4605788" y="2079188"/>
            <a:ext cx="1135525" cy="254400"/>
            <a:chOff x="4270663" y="2020913"/>
            <a:chExt cx="1135525" cy="254400"/>
          </a:xfrm>
        </p:grpSpPr>
        <p:sp>
          <p:nvSpPr>
            <p:cNvPr id="521" name="Google Shape;521;p41"/>
            <p:cNvSpPr/>
            <p:nvPr/>
          </p:nvSpPr>
          <p:spPr>
            <a:xfrm>
              <a:off x="4270663" y="2020913"/>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2" name="Google Shape;522;p41"/>
            <p:cNvSpPr/>
            <p:nvPr/>
          </p:nvSpPr>
          <p:spPr>
            <a:xfrm>
              <a:off x="5041688" y="2020913"/>
              <a:ext cx="364500" cy="2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23" name="Google Shape;523;p41"/>
            <p:cNvCxnSpPr>
              <a:endCxn id="522" idx="1"/>
            </p:cNvCxnSpPr>
            <p:nvPr/>
          </p:nvCxnSpPr>
          <p:spPr>
            <a:xfrm flipH="1" rot="10800000">
              <a:off x="4643588" y="2148113"/>
              <a:ext cx="398100" cy="8400"/>
            </a:xfrm>
            <a:prstGeom prst="straightConnector1">
              <a:avLst/>
            </a:prstGeom>
            <a:noFill/>
            <a:ln cap="flat" cmpd="sng" w="9525">
              <a:solidFill>
                <a:schemeClr val="dk2"/>
              </a:solidFill>
              <a:prstDash val="solid"/>
              <a:round/>
              <a:headEnd len="med" w="med" type="triangle"/>
              <a:tailEnd len="med" w="med" type="triangle"/>
            </a:ln>
          </p:spPr>
        </p:cxnSp>
      </p:grpSp>
      <p:grpSp>
        <p:nvGrpSpPr>
          <p:cNvPr id="524" name="Google Shape;524;p41"/>
          <p:cNvGrpSpPr/>
          <p:nvPr/>
        </p:nvGrpSpPr>
        <p:grpSpPr>
          <a:xfrm>
            <a:off x="4605788" y="4268700"/>
            <a:ext cx="1135525" cy="254400"/>
            <a:chOff x="4270638" y="4268700"/>
            <a:chExt cx="1135525" cy="254400"/>
          </a:xfrm>
        </p:grpSpPr>
        <p:sp>
          <p:nvSpPr>
            <p:cNvPr id="525" name="Google Shape;525;p41"/>
            <p:cNvSpPr/>
            <p:nvPr/>
          </p:nvSpPr>
          <p:spPr>
            <a:xfrm>
              <a:off x="4270638" y="426870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6" name="Google Shape;526;p41"/>
            <p:cNvSpPr/>
            <p:nvPr/>
          </p:nvSpPr>
          <p:spPr>
            <a:xfrm>
              <a:off x="5041663" y="4268700"/>
              <a:ext cx="364500" cy="2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27" name="Google Shape;527;p41"/>
            <p:cNvCxnSpPr>
              <a:endCxn id="526" idx="1"/>
            </p:cNvCxnSpPr>
            <p:nvPr/>
          </p:nvCxnSpPr>
          <p:spPr>
            <a:xfrm flipH="1" rot="10800000">
              <a:off x="4643563" y="4395900"/>
              <a:ext cx="398100" cy="300"/>
            </a:xfrm>
            <a:prstGeom prst="straightConnector1">
              <a:avLst/>
            </a:prstGeom>
            <a:noFill/>
            <a:ln cap="flat" cmpd="sng" w="9525">
              <a:solidFill>
                <a:schemeClr val="dk2"/>
              </a:solidFill>
              <a:prstDash val="solid"/>
              <a:round/>
              <a:headEnd len="med" w="med" type="triangle"/>
              <a:tailEnd len="med" w="med" type="triangle"/>
            </a:ln>
          </p:spPr>
        </p:cxnSp>
      </p:grpSp>
      <p:sp>
        <p:nvSpPr>
          <p:cNvPr id="528" name="Google Shape;528;p41"/>
          <p:cNvSpPr/>
          <p:nvPr/>
        </p:nvSpPr>
        <p:spPr>
          <a:xfrm>
            <a:off x="199975" y="2001150"/>
            <a:ext cx="1134300" cy="52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Impact"/>
                <a:ea typeface="Impact"/>
                <a:cs typeface="Impact"/>
                <a:sym typeface="Impact"/>
              </a:rPr>
              <a:t>Protocontrol</a:t>
            </a:r>
            <a:endParaRPr>
              <a:solidFill>
                <a:schemeClr val="accent2"/>
              </a:solidFill>
              <a:latin typeface="Impact"/>
              <a:ea typeface="Impact"/>
              <a:cs typeface="Impact"/>
              <a:sym typeface="Impact"/>
            </a:endParaRPr>
          </a:p>
        </p:txBody>
      </p:sp>
      <p:sp>
        <p:nvSpPr>
          <p:cNvPr id="529" name="Google Shape;529;p41"/>
          <p:cNvSpPr/>
          <p:nvPr/>
        </p:nvSpPr>
        <p:spPr>
          <a:xfrm>
            <a:off x="199975" y="2805650"/>
            <a:ext cx="1134300" cy="52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mpact"/>
                <a:ea typeface="Impact"/>
                <a:cs typeface="Impact"/>
                <a:sym typeface="Impact"/>
              </a:rPr>
              <a:t>User MCU</a:t>
            </a:r>
            <a:endParaRPr>
              <a:solidFill>
                <a:schemeClr val="lt1"/>
              </a:solidFill>
              <a:latin typeface="Impact"/>
              <a:ea typeface="Impact"/>
              <a:cs typeface="Impact"/>
              <a:sym typeface="Impact"/>
            </a:endParaRPr>
          </a:p>
        </p:txBody>
      </p:sp>
      <p:sp>
        <p:nvSpPr>
          <p:cNvPr id="530" name="Google Shape;530;p41"/>
          <p:cNvSpPr/>
          <p:nvPr/>
        </p:nvSpPr>
        <p:spPr>
          <a:xfrm>
            <a:off x="199975" y="3610150"/>
            <a:ext cx="1134300" cy="521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mpact"/>
                <a:ea typeface="Impact"/>
                <a:cs typeface="Impact"/>
                <a:sym typeface="Impact"/>
              </a:rPr>
              <a:t>Website</a:t>
            </a:r>
            <a:endParaRPr>
              <a:solidFill>
                <a:schemeClr val="dk1"/>
              </a:solidFill>
              <a:latin typeface="Impact"/>
              <a:ea typeface="Impact"/>
              <a:cs typeface="Impact"/>
              <a:sym typeface="Impact"/>
            </a:endParaRPr>
          </a:p>
        </p:txBody>
      </p:sp>
      <p:grpSp>
        <p:nvGrpSpPr>
          <p:cNvPr id="531" name="Google Shape;531;p41"/>
          <p:cNvGrpSpPr/>
          <p:nvPr/>
        </p:nvGrpSpPr>
        <p:grpSpPr>
          <a:xfrm>
            <a:off x="4605788" y="2868238"/>
            <a:ext cx="1135525" cy="254400"/>
            <a:chOff x="4266425" y="2874850"/>
            <a:chExt cx="1135525" cy="254400"/>
          </a:xfrm>
        </p:grpSpPr>
        <p:sp>
          <p:nvSpPr>
            <p:cNvPr id="532" name="Google Shape;532;p41"/>
            <p:cNvSpPr/>
            <p:nvPr/>
          </p:nvSpPr>
          <p:spPr>
            <a:xfrm>
              <a:off x="4266425" y="287485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3" name="Google Shape;533;p41"/>
            <p:cNvSpPr/>
            <p:nvPr/>
          </p:nvSpPr>
          <p:spPr>
            <a:xfrm>
              <a:off x="5037450" y="2874850"/>
              <a:ext cx="364500" cy="254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34" name="Google Shape;534;p41"/>
            <p:cNvCxnSpPr>
              <a:endCxn id="533" idx="1"/>
            </p:cNvCxnSpPr>
            <p:nvPr/>
          </p:nvCxnSpPr>
          <p:spPr>
            <a:xfrm flipH="1" rot="10800000">
              <a:off x="4630950" y="3002050"/>
              <a:ext cx="406500" cy="8400"/>
            </a:xfrm>
            <a:prstGeom prst="straightConnector1">
              <a:avLst/>
            </a:prstGeom>
            <a:noFill/>
            <a:ln cap="flat" cmpd="sng" w="9525">
              <a:solidFill>
                <a:schemeClr val="dk2"/>
              </a:solidFill>
              <a:prstDash val="solid"/>
              <a:round/>
              <a:headEnd len="med" w="med" type="triangle"/>
              <a:tailEnd len="med" w="med" type="triangle"/>
            </a:ln>
          </p:spPr>
        </p:cxnSp>
        <p:sp>
          <p:nvSpPr>
            <p:cNvPr id="535" name="Google Shape;535;p41"/>
            <p:cNvSpPr/>
            <p:nvPr/>
          </p:nvSpPr>
          <p:spPr>
            <a:xfrm>
              <a:off x="5037450" y="2878549"/>
              <a:ext cx="364500" cy="123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536" name="Google Shape;536;p41"/>
          <p:cNvGrpSpPr/>
          <p:nvPr/>
        </p:nvGrpSpPr>
        <p:grpSpPr>
          <a:xfrm>
            <a:off x="4605800" y="3529651"/>
            <a:ext cx="1135525" cy="259174"/>
            <a:chOff x="4266438" y="3605376"/>
            <a:chExt cx="1135525" cy="259174"/>
          </a:xfrm>
        </p:grpSpPr>
        <p:sp>
          <p:nvSpPr>
            <p:cNvPr id="537" name="Google Shape;537;p41"/>
            <p:cNvSpPr/>
            <p:nvPr/>
          </p:nvSpPr>
          <p:spPr>
            <a:xfrm>
              <a:off x="4266438" y="3610150"/>
              <a:ext cx="364500" cy="254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8" name="Google Shape;538;p41"/>
            <p:cNvSpPr/>
            <p:nvPr/>
          </p:nvSpPr>
          <p:spPr>
            <a:xfrm>
              <a:off x="5037463" y="3610150"/>
              <a:ext cx="364500" cy="254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39" name="Google Shape;539;p41"/>
            <p:cNvCxnSpPr>
              <a:endCxn id="538" idx="1"/>
            </p:cNvCxnSpPr>
            <p:nvPr/>
          </p:nvCxnSpPr>
          <p:spPr>
            <a:xfrm flipH="1" rot="10800000">
              <a:off x="4647763" y="3737350"/>
              <a:ext cx="389700" cy="300"/>
            </a:xfrm>
            <a:prstGeom prst="straightConnector1">
              <a:avLst/>
            </a:prstGeom>
            <a:noFill/>
            <a:ln cap="flat" cmpd="sng" w="9525">
              <a:solidFill>
                <a:schemeClr val="dk2"/>
              </a:solidFill>
              <a:prstDash val="solid"/>
              <a:round/>
              <a:headEnd len="med" w="med" type="triangle"/>
              <a:tailEnd len="med" w="med" type="triangle"/>
            </a:ln>
          </p:spPr>
        </p:cxnSp>
        <p:sp>
          <p:nvSpPr>
            <p:cNvPr id="540" name="Google Shape;540;p41"/>
            <p:cNvSpPr/>
            <p:nvPr/>
          </p:nvSpPr>
          <p:spPr>
            <a:xfrm>
              <a:off x="5037450" y="3605376"/>
              <a:ext cx="364500" cy="132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541" name="Google Shape;541;p41"/>
          <p:cNvSpPr txBox="1"/>
          <p:nvPr/>
        </p:nvSpPr>
        <p:spPr>
          <a:xfrm>
            <a:off x="428350" y="4163700"/>
            <a:ext cx="794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osis Medium"/>
                <a:ea typeface="Dosis Medium"/>
                <a:cs typeface="Dosis Medium"/>
                <a:sym typeface="Dosis Medium"/>
              </a:rPr>
              <a:t>Legend</a:t>
            </a:r>
            <a:endParaRPr>
              <a:solidFill>
                <a:schemeClr val="dk1"/>
              </a:solidFill>
              <a:latin typeface="Dosis Medium"/>
              <a:ea typeface="Dosis Medium"/>
              <a:cs typeface="Dosis Medium"/>
              <a:sym typeface="Dosis Medium"/>
            </a:endParaRPr>
          </a:p>
        </p:txBody>
      </p:sp>
      <p:pic>
        <p:nvPicPr>
          <p:cNvPr id="542" name="Google Shape;542;p41"/>
          <p:cNvPicPr preferRelativeResize="0"/>
          <p:nvPr/>
        </p:nvPicPr>
        <p:blipFill>
          <a:blip r:embed="rId3">
            <a:alphaModFix/>
          </a:blip>
          <a:stretch>
            <a:fillRect/>
          </a:stretch>
        </p:blipFill>
        <p:spPr>
          <a:xfrm>
            <a:off x="2039150" y="2290049"/>
            <a:ext cx="933224" cy="295625"/>
          </a:xfrm>
          <a:prstGeom prst="rect">
            <a:avLst/>
          </a:prstGeom>
          <a:noFill/>
          <a:ln>
            <a:noFill/>
          </a:ln>
        </p:spPr>
      </p:pic>
      <p:pic>
        <p:nvPicPr>
          <p:cNvPr id="543" name="Google Shape;543;p41"/>
          <p:cNvPicPr preferRelativeResize="0"/>
          <p:nvPr/>
        </p:nvPicPr>
        <p:blipFill>
          <a:blip r:embed="rId4">
            <a:alphaModFix/>
          </a:blip>
          <a:stretch>
            <a:fillRect/>
          </a:stretch>
        </p:blipFill>
        <p:spPr>
          <a:xfrm>
            <a:off x="2809679" y="2844285"/>
            <a:ext cx="410409" cy="295625"/>
          </a:xfrm>
          <a:prstGeom prst="rect">
            <a:avLst/>
          </a:prstGeom>
          <a:noFill/>
          <a:ln>
            <a:noFill/>
          </a:ln>
        </p:spPr>
      </p:pic>
      <p:pic>
        <p:nvPicPr>
          <p:cNvPr id="544" name="Google Shape;544;p41"/>
          <p:cNvPicPr preferRelativeResize="0"/>
          <p:nvPr/>
        </p:nvPicPr>
        <p:blipFill>
          <a:blip r:embed="rId5">
            <a:alphaModFix/>
          </a:blip>
          <a:stretch>
            <a:fillRect/>
          </a:stretch>
        </p:blipFill>
        <p:spPr>
          <a:xfrm>
            <a:off x="2630353" y="3398525"/>
            <a:ext cx="521368" cy="521400"/>
          </a:xfrm>
          <a:prstGeom prst="rect">
            <a:avLst/>
          </a:prstGeom>
          <a:noFill/>
          <a:ln>
            <a:noFill/>
          </a:ln>
        </p:spPr>
      </p:pic>
      <p:pic>
        <p:nvPicPr>
          <p:cNvPr id="545" name="Google Shape;545;p41"/>
          <p:cNvPicPr preferRelativeResize="0"/>
          <p:nvPr/>
        </p:nvPicPr>
        <p:blipFill>
          <a:blip r:embed="rId6">
            <a:alphaModFix/>
          </a:blip>
          <a:stretch>
            <a:fillRect/>
          </a:stretch>
        </p:blipFill>
        <p:spPr>
          <a:xfrm>
            <a:off x="2312184" y="4195590"/>
            <a:ext cx="873041" cy="400625"/>
          </a:xfrm>
          <a:prstGeom prst="rect">
            <a:avLst/>
          </a:prstGeom>
          <a:noFill/>
          <a:ln>
            <a:noFill/>
          </a:ln>
        </p:spPr>
      </p:pic>
      <p:sp>
        <p:nvSpPr>
          <p:cNvPr id="546" name="Google Shape;546;p4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6" name="Google Shape;186;p24"/>
          <p:cNvPicPr preferRelativeResize="0"/>
          <p:nvPr/>
        </p:nvPicPr>
        <p:blipFill>
          <a:blip r:embed="rId3">
            <a:alphaModFix/>
          </a:blip>
          <a:stretch>
            <a:fillRect/>
          </a:stretch>
        </p:blipFill>
        <p:spPr>
          <a:xfrm>
            <a:off x="-130162" y="1419775"/>
            <a:ext cx="9404324" cy="2397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 matrix</a:t>
            </a:r>
            <a:endParaRPr/>
          </a:p>
        </p:txBody>
      </p:sp>
      <p:graphicFrame>
        <p:nvGraphicFramePr>
          <p:cNvPr id="552" name="Google Shape;552;p42"/>
          <p:cNvGraphicFramePr/>
          <p:nvPr/>
        </p:nvGraphicFramePr>
        <p:xfrm>
          <a:off x="2933275" y="1215038"/>
          <a:ext cx="3000000" cy="3000000"/>
        </p:xfrm>
        <a:graphic>
          <a:graphicData uri="http://schemas.openxmlformats.org/drawingml/2006/table">
            <a:tbl>
              <a:tblPr>
                <a:noFill/>
                <a:tableStyleId>{32003B8A-4E8F-4AA4-BCE5-53512EC5E35A}</a:tableStyleId>
              </a:tblPr>
              <a:tblGrid>
                <a:gridCol w="1396100"/>
                <a:gridCol w="2459200"/>
                <a:gridCol w="2234525"/>
              </a:tblGrid>
              <a:tr h="471600">
                <a:tc>
                  <a:txBody>
                    <a:bodyPr/>
                    <a:lstStyle/>
                    <a:p>
                      <a:pPr indent="0" lvl="0" marL="0" rtl="0" algn="l">
                        <a:spcBef>
                          <a:spcPts val="0"/>
                        </a:spcBef>
                        <a:spcAft>
                          <a:spcPts val="0"/>
                        </a:spcAft>
                        <a:buNone/>
                      </a:pPr>
                      <a:r>
                        <a:t/>
                      </a:r>
                      <a:endParaRPr sz="1200"/>
                    </a:p>
                  </a:txBody>
                  <a:tcPr marT="91425" marB="91425" marR="91425" marL="91425">
                    <a:lnL cap="flat" cmpd="sng" w="38100">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38100">
                      <a:solidFill>
                        <a:srgbClr val="9E9E9E">
                          <a:alpha val="0"/>
                        </a:srgb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Dosis ExtraBold"/>
                          <a:ea typeface="Dosis ExtraBold"/>
                          <a:cs typeface="Dosis ExtraBold"/>
                          <a:sym typeface="Dosis ExtraBold"/>
                        </a:rPr>
                        <a:t>Cortex M0 Adalogger</a:t>
                      </a:r>
                      <a:endParaRPr sz="1600">
                        <a:latin typeface="Dosis ExtraBold"/>
                        <a:ea typeface="Dosis ExtraBold"/>
                        <a:cs typeface="Dosis ExtraBold"/>
                        <a:sym typeface="Dosis ExtraBol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600">
                          <a:latin typeface="Dosis ExtraBold"/>
                          <a:ea typeface="Dosis ExtraBold"/>
                          <a:cs typeface="Dosis ExtraBold"/>
                          <a:sym typeface="Dosis ExtraBold"/>
                        </a:rPr>
                        <a:t>ESP32 Feather</a:t>
                      </a:r>
                      <a:endParaRPr sz="1600">
                        <a:latin typeface="Dosis ExtraBold"/>
                        <a:ea typeface="Dosis ExtraBold"/>
                        <a:cs typeface="Dosis ExtraBold"/>
                        <a:sym typeface="Dosis ExtraBold"/>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r>
              <a:tr h="687725">
                <a:tc>
                  <a:txBody>
                    <a:bodyPr/>
                    <a:lstStyle/>
                    <a:p>
                      <a:pPr indent="0" lvl="0" marL="0" rtl="0" algn="l">
                        <a:spcBef>
                          <a:spcPts val="0"/>
                        </a:spcBef>
                        <a:spcAft>
                          <a:spcPts val="0"/>
                        </a:spcAft>
                        <a:buNone/>
                      </a:pPr>
                      <a:r>
                        <a:rPr b="1" lang="en" sz="1150">
                          <a:solidFill>
                            <a:srgbClr val="333333"/>
                          </a:solidFill>
                          <a:latin typeface="Dosis"/>
                          <a:ea typeface="Dosis"/>
                          <a:cs typeface="Dosis"/>
                          <a:sym typeface="Dosis"/>
                        </a:rPr>
                        <a:t>Chip Type</a:t>
                      </a:r>
                      <a:endParaRPr b="1" sz="1150">
                        <a:solidFill>
                          <a:srgbClr val="333333"/>
                        </a:solidFill>
                        <a:latin typeface="Dosis"/>
                        <a:ea typeface="Dosis"/>
                        <a:cs typeface="Dosis"/>
                        <a:sym typeface="Dosis"/>
                      </a:endParaRPr>
                    </a:p>
                  </a:txBody>
                  <a:tcPr marT="91425" marB="91425" marR="91425" marL="91425">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9C3BD"/>
                    </a:solidFill>
                  </a:tcPr>
                </a:tc>
                <a:tc>
                  <a:txBody>
                    <a:bodyPr/>
                    <a:lstStyle/>
                    <a:p>
                      <a:pPr indent="0" lvl="0" marL="0" rtl="0" algn="ctr">
                        <a:spcBef>
                          <a:spcPts val="0"/>
                        </a:spcBef>
                        <a:spcAft>
                          <a:spcPts val="0"/>
                        </a:spcAft>
                        <a:buNone/>
                      </a:pPr>
                      <a:r>
                        <a:rPr lang="en" sz="1150">
                          <a:solidFill>
                            <a:srgbClr val="333333"/>
                          </a:solidFill>
                        </a:rPr>
                        <a:t>ATSAMD21G18 @ 48MHz</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50">
                          <a:solidFill>
                            <a:srgbClr val="333333"/>
                          </a:solidFill>
                        </a:rPr>
                        <a:t>ESP32 Dual core 240MHz Xtensa® processor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r>
              <a:tr h="471600">
                <a:tc>
                  <a:txBody>
                    <a:bodyPr/>
                    <a:lstStyle/>
                    <a:p>
                      <a:pPr indent="0" lvl="0" marL="0" rtl="0" algn="l">
                        <a:spcBef>
                          <a:spcPts val="0"/>
                        </a:spcBef>
                        <a:spcAft>
                          <a:spcPts val="0"/>
                        </a:spcAft>
                        <a:buNone/>
                      </a:pPr>
                      <a:r>
                        <a:rPr b="1" lang="en" sz="1200">
                          <a:latin typeface="Dosis"/>
                          <a:ea typeface="Dosis"/>
                          <a:cs typeface="Dosis"/>
                          <a:sym typeface="Dosis"/>
                        </a:rPr>
                        <a:t>Communication</a:t>
                      </a:r>
                      <a:endParaRPr b="1" sz="1200">
                        <a:latin typeface="Dosis"/>
                        <a:ea typeface="Dosis"/>
                        <a:cs typeface="Dosis"/>
                        <a:sym typeface="Dosis"/>
                      </a:endParaRPr>
                    </a:p>
                  </a:txBody>
                  <a:tcPr marT="91425" marB="91425" marR="91425" marL="91425">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9C3BD"/>
                    </a:solidFill>
                  </a:tcPr>
                </a:tc>
                <a:tc>
                  <a:txBody>
                    <a:bodyPr/>
                    <a:lstStyle/>
                    <a:p>
                      <a:pPr indent="0" lvl="0" marL="0" rtl="0" algn="ctr">
                        <a:spcBef>
                          <a:spcPts val="0"/>
                        </a:spcBef>
                        <a:spcAft>
                          <a:spcPts val="0"/>
                        </a:spcAft>
                        <a:buNone/>
                      </a:pPr>
                      <a:r>
                        <a:rPr lang="en" sz="1200"/>
                        <a:t>SD card slot</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IOT capabilities</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71600">
                <a:tc>
                  <a:txBody>
                    <a:bodyPr/>
                    <a:lstStyle/>
                    <a:p>
                      <a:pPr indent="0" lvl="0" marL="0" rtl="0" algn="l">
                        <a:spcBef>
                          <a:spcPts val="0"/>
                        </a:spcBef>
                        <a:spcAft>
                          <a:spcPts val="0"/>
                        </a:spcAft>
                        <a:buNone/>
                      </a:pPr>
                      <a:r>
                        <a:rPr b="1" lang="en" sz="1200">
                          <a:latin typeface="Dosis"/>
                          <a:ea typeface="Dosis"/>
                          <a:cs typeface="Dosis"/>
                          <a:sym typeface="Dosis"/>
                        </a:rPr>
                        <a:t>Power Port</a:t>
                      </a:r>
                      <a:endParaRPr b="1" sz="1200">
                        <a:latin typeface="Dosis"/>
                        <a:ea typeface="Dosis"/>
                        <a:cs typeface="Dosis"/>
                        <a:sym typeface="Dosis"/>
                      </a:endParaRPr>
                    </a:p>
                  </a:txBody>
                  <a:tcPr marT="91425" marB="91425" marR="91425" marL="91425">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9C3BD"/>
                    </a:solidFill>
                  </a:tcPr>
                </a:tc>
                <a:tc>
                  <a:txBody>
                    <a:bodyPr/>
                    <a:lstStyle/>
                    <a:p>
                      <a:pPr indent="0" lvl="0" marL="0" rtl="0" algn="ctr">
                        <a:spcBef>
                          <a:spcPts val="0"/>
                        </a:spcBef>
                        <a:spcAft>
                          <a:spcPts val="0"/>
                        </a:spcAft>
                        <a:buNone/>
                      </a:pPr>
                      <a:r>
                        <a:rPr lang="en" sz="1200"/>
                        <a:t>Micro USB power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USB - C power</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87725">
                <a:tc>
                  <a:txBody>
                    <a:bodyPr/>
                    <a:lstStyle/>
                    <a:p>
                      <a:pPr indent="0" lvl="0" marL="0" rtl="0" algn="l">
                        <a:spcBef>
                          <a:spcPts val="0"/>
                        </a:spcBef>
                        <a:spcAft>
                          <a:spcPts val="0"/>
                        </a:spcAft>
                        <a:buNone/>
                      </a:pPr>
                      <a:r>
                        <a:rPr b="1" lang="en" sz="1200">
                          <a:latin typeface="Dosis"/>
                          <a:ea typeface="Dosis"/>
                          <a:cs typeface="Dosis"/>
                          <a:sym typeface="Dosis"/>
                        </a:rPr>
                        <a:t>Memory</a:t>
                      </a:r>
                      <a:endParaRPr b="1" sz="1200">
                        <a:latin typeface="Dosis"/>
                        <a:ea typeface="Dosis"/>
                        <a:cs typeface="Dosis"/>
                        <a:sym typeface="Dosis"/>
                      </a:endParaRPr>
                    </a:p>
                  </a:txBody>
                  <a:tcPr marT="91425" marB="91425" marR="91425" marL="91425">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9C3BD"/>
                    </a:solidFill>
                  </a:tcPr>
                </a:tc>
                <a:tc>
                  <a:txBody>
                    <a:bodyPr/>
                    <a:lstStyle/>
                    <a:p>
                      <a:pPr indent="0" lvl="0" marL="0" rtl="0" algn="ctr">
                        <a:lnSpc>
                          <a:spcPct val="115000"/>
                        </a:lnSpc>
                        <a:spcBef>
                          <a:spcPts val="0"/>
                        </a:spcBef>
                        <a:spcAft>
                          <a:spcPts val="900"/>
                        </a:spcAft>
                        <a:buNone/>
                      </a:pPr>
                      <a:r>
                        <a:rPr lang="en" sz="1150">
                          <a:solidFill>
                            <a:srgbClr val="333333"/>
                          </a:solidFill>
                        </a:rPr>
                        <a:t>256KB of FLASH + 32KB of RAM</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50">
                          <a:solidFill>
                            <a:srgbClr val="333333"/>
                          </a:solidFill>
                        </a:rPr>
                        <a:t>8 MByte of Flash and 2 MByte of PSRAM</a:t>
                      </a:r>
                      <a:endParaRPr sz="1150">
                        <a:solidFill>
                          <a:srgbClr val="333333"/>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r>
              <a:tr h="585175">
                <a:tc>
                  <a:txBody>
                    <a:bodyPr/>
                    <a:lstStyle/>
                    <a:p>
                      <a:pPr indent="0" lvl="0" marL="0" rtl="0" algn="l">
                        <a:spcBef>
                          <a:spcPts val="0"/>
                        </a:spcBef>
                        <a:spcAft>
                          <a:spcPts val="0"/>
                        </a:spcAft>
                        <a:buNone/>
                      </a:pPr>
                      <a:r>
                        <a:rPr b="1" lang="en" sz="1200">
                          <a:latin typeface="Dosis"/>
                          <a:ea typeface="Dosis"/>
                          <a:cs typeface="Dosis"/>
                          <a:sym typeface="Dosis"/>
                        </a:rPr>
                        <a:t>Form Factor</a:t>
                      </a:r>
                      <a:endParaRPr b="1" sz="1200">
                        <a:latin typeface="Dosis"/>
                        <a:ea typeface="Dosis"/>
                        <a:cs typeface="Dosis"/>
                        <a:sym typeface="Dosis"/>
                      </a:endParaRPr>
                    </a:p>
                  </a:txBody>
                  <a:tcPr marT="91425" marB="91425" marR="91425" marL="91425">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9C3BD"/>
                    </a:solidFill>
                  </a:tcPr>
                </a:tc>
                <a:tc>
                  <a:txBody>
                    <a:bodyPr/>
                    <a:lstStyle/>
                    <a:p>
                      <a:pPr indent="0" lvl="0" marL="0" rtl="0" algn="ctr">
                        <a:lnSpc>
                          <a:spcPct val="115000"/>
                        </a:lnSpc>
                        <a:spcBef>
                          <a:spcPts val="0"/>
                        </a:spcBef>
                        <a:spcAft>
                          <a:spcPts val="900"/>
                        </a:spcAft>
                        <a:buNone/>
                      </a:pPr>
                      <a:r>
                        <a:rPr lang="en" sz="1150">
                          <a:solidFill>
                            <a:srgbClr val="333333"/>
                          </a:solidFill>
                        </a:rPr>
                        <a:t>Adafruit Feather</a:t>
                      </a:r>
                      <a:endParaRPr sz="1150">
                        <a:solidFill>
                          <a:srgbClr val="333333"/>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50">
                          <a:solidFill>
                            <a:srgbClr val="333333"/>
                          </a:solidFill>
                        </a:rPr>
                        <a:t>Adafruit Feather</a:t>
                      </a:r>
                      <a:endParaRPr sz="1150">
                        <a:solidFill>
                          <a:srgbClr val="333333"/>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553" name="Google Shape;553;p4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54" name="Google Shape;554;p42"/>
          <p:cNvPicPr preferRelativeResize="0"/>
          <p:nvPr/>
        </p:nvPicPr>
        <p:blipFill>
          <a:blip r:embed="rId3">
            <a:alphaModFix/>
          </a:blip>
          <a:stretch>
            <a:fillRect/>
          </a:stretch>
        </p:blipFill>
        <p:spPr>
          <a:xfrm>
            <a:off x="385000" y="3653850"/>
            <a:ext cx="2133974" cy="936625"/>
          </a:xfrm>
          <a:prstGeom prst="rect">
            <a:avLst/>
          </a:prstGeom>
          <a:noFill/>
          <a:ln>
            <a:noFill/>
          </a:ln>
        </p:spPr>
      </p:pic>
      <p:pic>
        <p:nvPicPr>
          <p:cNvPr id="555" name="Google Shape;555;p42"/>
          <p:cNvPicPr preferRelativeResize="0"/>
          <p:nvPr/>
        </p:nvPicPr>
        <p:blipFill>
          <a:blip r:embed="rId4">
            <a:alphaModFix/>
          </a:blip>
          <a:stretch>
            <a:fillRect/>
          </a:stretch>
        </p:blipFill>
        <p:spPr>
          <a:xfrm>
            <a:off x="259000" y="1330475"/>
            <a:ext cx="2385975" cy="1848600"/>
          </a:xfrm>
          <a:prstGeom prst="rect">
            <a:avLst/>
          </a:prstGeom>
          <a:noFill/>
          <a:ln>
            <a:noFill/>
          </a:ln>
        </p:spPr>
      </p:pic>
      <p:sp>
        <p:nvSpPr>
          <p:cNvPr id="556" name="Google Shape;556;p42"/>
          <p:cNvSpPr txBox="1"/>
          <p:nvPr/>
        </p:nvSpPr>
        <p:spPr>
          <a:xfrm>
            <a:off x="594900" y="4590475"/>
            <a:ext cx="16452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osis Medium"/>
                <a:ea typeface="Dosis Medium"/>
                <a:cs typeface="Dosis Medium"/>
                <a:sym typeface="Dosis Medium"/>
              </a:rPr>
              <a:t>Cortex M0 Adalogger</a:t>
            </a:r>
            <a:endParaRPr sz="1200">
              <a:latin typeface="Dosis Medium"/>
              <a:ea typeface="Dosis Medium"/>
              <a:cs typeface="Dosis Medium"/>
              <a:sym typeface="Dosis Medium"/>
            </a:endParaRPr>
          </a:p>
          <a:p>
            <a:pPr indent="0" lvl="0" marL="0" rtl="0" algn="l">
              <a:spcBef>
                <a:spcPts val="0"/>
              </a:spcBef>
              <a:spcAft>
                <a:spcPts val="0"/>
              </a:spcAft>
              <a:buNone/>
            </a:pPr>
            <a:r>
              <a:t/>
            </a:r>
            <a:endParaRPr sz="1200">
              <a:solidFill>
                <a:schemeClr val="dk1"/>
              </a:solidFill>
              <a:latin typeface="Dosis Medium"/>
              <a:ea typeface="Dosis Medium"/>
              <a:cs typeface="Dosis Medium"/>
              <a:sym typeface="Dosis Medium"/>
            </a:endParaRPr>
          </a:p>
        </p:txBody>
      </p:sp>
      <p:sp>
        <p:nvSpPr>
          <p:cNvPr id="557" name="Google Shape;557;p42"/>
          <p:cNvSpPr txBox="1"/>
          <p:nvPr/>
        </p:nvSpPr>
        <p:spPr>
          <a:xfrm>
            <a:off x="65375" y="2607775"/>
            <a:ext cx="16452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osis Medium"/>
                <a:ea typeface="Dosis Medium"/>
                <a:cs typeface="Dosis Medium"/>
                <a:sym typeface="Dosis Medium"/>
              </a:rPr>
              <a:t>ESP 32 Feather</a:t>
            </a:r>
            <a:endParaRPr sz="1200">
              <a:latin typeface="Dosis Medium"/>
              <a:ea typeface="Dosis Medium"/>
              <a:cs typeface="Dosis Medium"/>
              <a:sym typeface="Dosis Medium"/>
            </a:endParaRPr>
          </a:p>
          <a:p>
            <a:pPr indent="0" lvl="0" marL="0" rtl="0" algn="l">
              <a:spcBef>
                <a:spcPts val="0"/>
              </a:spcBef>
              <a:spcAft>
                <a:spcPts val="0"/>
              </a:spcAft>
              <a:buNone/>
            </a:pPr>
            <a:r>
              <a:t/>
            </a:r>
            <a:endParaRPr sz="1200">
              <a:solidFill>
                <a:schemeClr val="dk1"/>
              </a:solidFill>
              <a:latin typeface="Dosis Medium"/>
              <a:ea typeface="Dosis Medium"/>
              <a:cs typeface="Dosis Medium"/>
              <a:sym typeface="Dosi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3" name="Google Shape;563;p4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System</a:t>
            </a:r>
            <a:endParaRPr/>
          </a:p>
        </p:txBody>
      </p:sp>
      <p:pic>
        <p:nvPicPr>
          <p:cNvPr id="564" name="Google Shape;564;p43"/>
          <p:cNvPicPr preferRelativeResize="0"/>
          <p:nvPr/>
        </p:nvPicPr>
        <p:blipFill>
          <a:blip r:embed="rId3">
            <a:alphaModFix/>
          </a:blip>
          <a:stretch>
            <a:fillRect/>
          </a:stretch>
        </p:blipFill>
        <p:spPr>
          <a:xfrm>
            <a:off x="3660976" y="3002263"/>
            <a:ext cx="2397769" cy="1071727"/>
          </a:xfrm>
          <a:prstGeom prst="rect">
            <a:avLst/>
          </a:prstGeom>
          <a:noFill/>
          <a:ln>
            <a:noFill/>
          </a:ln>
          <a:effectLst>
            <a:outerShdw blurRad="57150" rotWithShape="0" algn="bl" dir="7200000" dist="66675">
              <a:srgbClr val="000000">
                <a:alpha val="50000"/>
              </a:srgbClr>
            </a:outerShdw>
          </a:effectLst>
        </p:spPr>
      </p:pic>
      <p:pic>
        <p:nvPicPr>
          <p:cNvPr id="565" name="Google Shape;565;p43"/>
          <p:cNvPicPr preferRelativeResize="0"/>
          <p:nvPr/>
        </p:nvPicPr>
        <p:blipFill>
          <a:blip r:embed="rId4">
            <a:alphaModFix/>
          </a:blip>
          <a:stretch>
            <a:fillRect/>
          </a:stretch>
        </p:blipFill>
        <p:spPr>
          <a:xfrm rot="5400000">
            <a:off x="6124427" y="1235791"/>
            <a:ext cx="1739885" cy="2235001"/>
          </a:xfrm>
          <a:prstGeom prst="rect">
            <a:avLst/>
          </a:prstGeom>
          <a:noFill/>
          <a:ln>
            <a:noFill/>
          </a:ln>
          <a:effectLst>
            <a:outerShdw blurRad="57150" rotWithShape="0" algn="bl" dir="7200000" dist="57150">
              <a:srgbClr val="000000">
                <a:alpha val="50000"/>
              </a:srgbClr>
            </a:outerShdw>
          </a:effectLst>
        </p:spPr>
      </p:pic>
      <p:grpSp>
        <p:nvGrpSpPr>
          <p:cNvPr id="566" name="Google Shape;566;p43"/>
          <p:cNvGrpSpPr/>
          <p:nvPr/>
        </p:nvGrpSpPr>
        <p:grpSpPr>
          <a:xfrm>
            <a:off x="6147165" y="3285248"/>
            <a:ext cx="2705831" cy="1266911"/>
            <a:chOff x="2613754" y="3481650"/>
            <a:chExt cx="2132086" cy="976500"/>
          </a:xfrm>
        </p:grpSpPr>
        <p:pic>
          <p:nvPicPr>
            <p:cNvPr id="567" name="Google Shape;567;p43"/>
            <p:cNvPicPr preferRelativeResize="0"/>
            <p:nvPr/>
          </p:nvPicPr>
          <p:blipFill>
            <a:blip r:embed="rId5">
              <a:alphaModFix/>
            </a:blip>
            <a:stretch>
              <a:fillRect/>
            </a:stretch>
          </p:blipFill>
          <p:spPr>
            <a:xfrm>
              <a:off x="2911800" y="3484800"/>
              <a:ext cx="734776" cy="678825"/>
            </a:xfrm>
            <a:prstGeom prst="rect">
              <a:avLst/>
            </a:prstGeom>
            <a:noFill/>
            <a:ln>
              <a:noFill/>
            </a:ln>
          </p:spPr>
        </p:pic>
        <p:pic>
          <p:nvPicPr>
            <p:cNvPr id="568" name="Google Shape;568;p43"/>
            <p:cNvPicPr preferRelativeResize="0"/>
            <p:nvPr/>
          </p:nvPicPr>
          <p:blipFill>
            <a:blip r:embed="rId6">
              <a:alphaModFix/>
            </a:blip>
            <a:stretch>
              <a:fillRect/>
            </a:stretch>
          </p:blipFill>
          <p:spPr>
            <a:xfrm>
              <a:off x="2613754" y="3756450"/>
              <a:ext cx="298050" cy="536750"/>
            </a:xfrm>
            <a:prstGeom prst="rect">
              <a:avLst/>
            </a:prstGeom>
            <a:noFill/>
            <a:ln>
              <a:noFill/>
            </a:ln>
          </p:spPr>
        </p:pic>
        <p:pic>
          <p:nvPicPr>
            <p:cNvPr id="569" name="Google Shape;569;p43"/>
            <p:cNvPicPr preferRelativeResize="0"/>
            <p:nvPr/>
          </p:nvPicPr>
          <p:blipFill>
            <a:blip r:embed="rId7">
              <a:alphaModFix/>
            </a:blip>
            <a:stretch>
              <a:fillRect/>
            </a:stretch>
          </p:blipFill>
          <p:spPr>
            <a:xfrm flipH="1">
              <a:off x="3428040" y="3481650"/>
              <a:ext cx="1317800" cy="976500"/>
            </a:xfrm>
            <a:prstGeom prst="rect">
              <a:avLst/>
            </a:prstGeom>
            <a:noFill/>
            <a:ln>
              <a:noFill/>
            </a:ln>
          </p:spPr>
        </p:pic>
      </p:grpSp>
      <p:sp>
        <p:nvSpPr>
          <p:cNvPr id="570" name="Google Shape;570;p43"/>
          <p:cNvSpPr txBox="1"/>
          <p:nvPr/>
        </p:nvSpPr>
        <p:spPr>
          <a:xfrm>
            <a:off x="6977146" y="1158525"/>
            <a:ext cx="13026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2.8” TFT</a:t>
            </a:r>
            <a:endParaRPr sz="1200">
              <a:solidFill>
                <a:schemeClr val="dk1"/>
              </a:solidFill>
              <a:latin typeface="Roboto"/>
              <a:ea typeface="Roboto"/>
              <a:cs typeface="Roboto"/>
              <a:sym typeface="Roboto"/>
            </a:endParaRPr>
          </a:p>
        </p:txBody>
      </p:sp>
      <p:sp>
        <p:nvSpPr>
          <p:cNvPr id="571" name="Google Shape;571;p43"/>
          <p:cNvSpPr txBox="1"/>
          <p:nvPr/>
        </p:nvSpPr>
        <p:spPr>
          <a:xfrm>
            <a:off x="6709514" y="4490629"/>
            <a:ext cx="1642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I2C Hardware </a:t>
            </a:r>
            <a:endParaRPr sz="1200">
              <a:solidFill>
                <a:schemeClr val="dk1"/>
              </a:solidFill>
              <a:latin typeface="Roboto"/>
              <a:ea typeface="Roboto"/>
              <a:cs typeface="Roboto"/>
              <a:sym typeface="Roboto"/>
            </a:endParaRPr>
          </a:p>
        </p:txBody>
      </p:sp>
      <p:sp>
        <p:nvSpPr>
          <p:cNvPr id="572" name="Google Shape;572;p43"/>
          <p:cNvSpPr txBox="1"/>
          <p:nvPr/>
        </p:nvSpPr>
        <p:spPr>
          <a:xfrm>
            <a:off x="3843686" y="4181702"/>
            <a:ext cx="1907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ESP32 Feather</a:t>
            </a:r>
            <a:endParaRPr sz="1200">
              <a:solidFill>
                <a:schemeClr val="dk1"/>
              </a:solidFill>
              <a:latin typeface="Roboto"/>
              <a:ea typeface="Roboto"/>
              <a:cs typeface="Roboto"/>
              <a:sym typeface="Roboto"/>
            </a:endParaRPr>
          </a:p>
        </p:txBody>
      </p:sp>
      <p:sp>
        <p:nvSpPr>
          <p:cNvPr id="573" name="Google Shape;573;p43"/>
          <p:cNvSpPr txBox="1"/>
          <p:nvPr/>
        </p:nvSpPr>
        <p:spPr>
          <a:xfrm>
            <a:off x="3480900" y="1559880"/>
            <a:ext cx="2492100" cy="14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Embedded System</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Capacitive Touchscreen</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Peripheral UI Modules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I2C, SPI, Seral, and Wifi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Requirements</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Dynamic profile creation</a:t>
            </a:r>
            <a:endParaRPr sz="1200">
              <a:solidFill>
                <a:schemeClr val="dk1"/>
              </a:solidFill>
              <a:latin typeface="Roboto"/>
              <a:ea typeface="Roboto"/>
              <a:cs typeface="Roboto"/>
              <a:sym typeface="Roboto"/>
            </a:endParaRPr>
          </a:p>
        </p:txBody>
      </p:sp>
      <p:sp>
        <p:nvSpPr>
          <p:cNvPr id="574" name="Google Shape;574;p43"/>
          <p:cNvSpPr/>
          <p:nvPr/>
        </p:nvSpPr>
        <p:spPr>
          <a:xfrm>
            <a:off x="680550" y="1304125"/>
            <a:ext cx="1714500" cy="914400"/>
          </a:xfrm>
          <a:prstGeom prst="rect">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sis SemiBold"/>
                <a:ea typeface="Dosis SemiBold"/>
                <a:cs typeface="Dosis SemiBold"/>
                <a:sym typeface="Dosis SemiBold"/>
              </a:rPr>
              <a:t>Takes Updates From User</a:t>
            </a:r>
            <a:endParaRPr>
              <a:latin typeface="Dosis SemiBold"/>
              <a:ea typeface="Dosis SemiBold"/>
              <a:cs typeface="Dosis SemiBold"/>
              <a:sym typeface="Dosis SemiBold"/>
            </a:endParaRPr>
          </a:p>
        </p:txBody>
      </p:sp>
      <p:sp>
        <p:nvSpPr>
          <p:cNvPr id="575" name="Google Shape;575;p43"/>
          <p:cNvSpPr/>
          <p:nvPr/>
        </p:nvSpPr>
        <p:spPr>
          <a:xfrm>
            <a:off x="680550" y="2497475"/>
            <a:ext cx="1714500" cy="914400"/>
          </a:xfrm>
          <a:prstGeom prst="rect">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sis SemiBold"/>
                <a:ea typeface="Dosis SemiBold"/>
                <a:cs typeface="Dosis SemiBold"/>
                <a:sym typeface="Dosis SemiBold"/>
              </a:rPr>
              <a:t>Handles Inputs </a:t>
            </a:r>
            <a:endParaRPr>
              <a:latin typeface="Dosis SemiBold"/>
              <a:ea typeface="Dosis SemiBold"/>
              <a:cs typeface="Dosis SemiBold"/>
              <a:sym typeface="Dosis SemiBold"/>
            </a:endParaRPr>
          </a:p>
        </p:txBody>
      </p:sp>
      <p:sp>
        <p:nvSpPr>
          <p:cNvPr id="576" name="Google Shape;576;p43"/>
          <p:cNvSpPr/>
          <p:nvPr/>
        </p:nvSpPr>
        <p:spPr>
          <a:xfrm>
            <a:off x="680550" y="3690825"/>
            <a:ext cx="1714500" cy="914400"/>
          </a:xfrm>
          <a:prstGeom prst="rect">
            <a:avLst/>
          </a:prstGeom>
          <a:solidFill>
            <a:schemeClr val="accent5"/>
          </a:solidFill>
          <a:ln cap="flat" cmpd="sng" w="28575">
            <a:solidFill>
              <a:schemeClr val="lt2"/>
            </a:solidFill>
            <a:prstDash val="solid"/>
            <a:round/>
            <a:headEnd len="sm" w="sm" type="none"/>
            <a:tailEnd len="sm" w="sm" type="none"/>
          </a:ln>
          <a:effectLst>
            <a:outerShdw blurRad="57150" rotWithShape="0" algn="bl" dir="7680000" dist="381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sis SemiBold"/>
                <a:ea typeface="Dosis SemiBold"/>
                <a:cs typeface="Dosis SemiBold"/>
                <a:sym typeface="Dosis SemiBold"/>
              </a:rPr>
              <a:t>Sends Updates to User</a:t>
            </a:r>
            <a:endParaRPr>
              <a:latin typeface="Dosis SemiBold"/>
              <a:ea typeface="Dosis SemiBold"/>
              <a:cs typeface="Dosis SemiBold"/>
              <a:sym typeface="Dosis SemiBold"/>
            </a:endParaRPr>
          </a:p>
        </p:txBody>
      </p:sp>
      <p:cxnSp>
        <p:nvCxnSpPr>
          <p:cNvPr id="577" name="Google Shape;577;p43"/>
          <p:cNvCxnSpPr>
            <a:stCxn id="574" idx="1"/>
            <a:endCxn id="575" idx="1"/>
          </p:cNvCxnSpPr>
          <p:nvPr/>
        </p:nvCxnSpPr>
        <p:spPr>
          <a:xfrm>
            <a:off x="680550" y="1761325"/>
            <a:ext cx="600" cy="1193400"/>
          </a:xfrm>
          <a:prstGeom prst="bentConnector3">
            <a:avLst>
              <a:gd fmla="val -39687500" name="adj1"/>
            </a:avLst>
          </a:prstGeom>
          <a:noFill/>
          <a:ln cap="flat" cmpd="sng" w="19050">
            <a:solidFill>
              <a:srgbClr val="FF0000"/>
            </a:solidFill>
            <a:prstDash val="solid"/>
            <a:round/>
            <a:headEnd len="med" w="med" type="none"/>
            <a:tailEnd len="med" w="med" type="triangle"/>
          </a:ln>
        </p:spPr>
      </p:cxnSp>
      <p:cxnSp>
        <p:nvCxnSpPr>
          <p:cNvPr id="578" name="Google Shape;578;p43"/>
          <p:cNvCxnSpPr>
            <a:stCxn id="575" idx="1"/>
            <a:endCxn id="576" idx="1"/>
          </p:cNvCxnSpPr>
          <p:nvPr/>
        </p:nvCxnSpPr>
        <p:spPr>
          <a:xfrm>
            <a:off x="680550" y="2954675"/>
            <a:ext cx="600" cy="1193400"/>
          </a:xfrm>
          <a:prstGeom prst="bentConnector3">
            <a:avLst>
              <a:gd fmla="val -39687500" name="adj1"/>
            </a:avLst>
          </a:prstGeom>
          <a:noFill/>
          <a:ln cap="flat" cmpd="sng" w="19050">
            <a:solidFill>
              <a:srgbClr val="FF0000"/>
            </a:solidFill>
            <a:prstDash val="solid"/>
            <a:round/>
            <a:headEnd len="med" w="med" type="none"/>
            <a:tailEnd len="med" w="med" type="triangle"/>
          </a:ln>
        </p:spPr>
      </p:cxnSp>
      <p:cxnSp>
        <p:nvCxnSpPr>
          <p:cNvPr id="579" name="Google Shape;579;p43"/>
          <p:cNvCxnSpPr>
            <a:stCxn id="576" idx="3"/>
            <a:endCxn id="574" idx="3"/>
          </p:cNvCxnSpPr>
          <p:nvPr/>
        </p:nvCxnSpPr>
        <p:spPr>
          <a:xfrm flipH="1" rot="10800000">
            <a:off x="2395050" y="1761225"/>
            <a:ext cx="600" cy="2386800"/>
          </a:xfrm>
          <a:prstGeom prst="bentConnector3">
            <a:avLst>
              <a:gd fmla="val 396875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System Flowchart</a:t>
            </a:r>
            <a:endParaRPr/>
          </a:p>
        </p:txBody>
      </p:sp>
      <p:sp>
        <p:nvSpPr>
          <p:cNvPr id="585" name="Google Shape;585;p4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86" name="Google Shape;586;p44"/>
          <p:cNvPicPr preferRelativeResize="0"/>
          <p:nvPr/>
        </p:nvPicPr>
        <p:blipFill>
          <a:blip r:embed="rId3">
            <a:alphaModFix/>
          </a:blip>
          <a:stretch>
            <a:fillRect/>
          </a:stretch>
        </p:blipFill>
        <p:spPr>
          <a:xfrm>
            <a:off x="4655500" y="1205525"/>
            <a:ext cx="4276099" cy="2939825"/>
          </a:xfrm>
          <a:prstGeom prst="rect">
            <a:avLst/>
          </a:prstGeom>
          <a:noFill/>
          <a:ln>
            <a:noFill/>
          </a:ln>
        </p:spPr>
      </p:pic>
      <p:pic>
        <p:nvPicPr>
          <p:cNvPr id="587" name="Google Shape;587;p44"/>
          <p:cNvPicPr preferRelativeResize="0"/>
          <p:nvPr/>
        </p:nvPicPr>
        <p:blipFill>
          <a:blip r:embed="rId4">
            <a:alphaModFix/>
          </a:blip>
          <a:stretch>
            <a:fillRect/>
          </a:stretch>
        </p:blipFill>
        <p:spPr>
          <a:xfrm>
            <a:off x="2166538" y="1486771"/>
            <a:ext cx="2150323" cy="662517"/>
          </a:xfrm>
          <a:prstGeom prst="rect">
            <a:avLst/>
          </a:prstGeom>
          <a:noFill/>
          <a:ln>
            <a:noFill/>
          </a:ln>
        </p:spPr>
      </p:pic>
      <p:sp>
        <p:nvSpPr>
          <p:cNvPr id="588" name="Google Shape;588;p44"/>
          <p:cNvSpPr txBox="1"/>
          <p:nvPr/>
        </p:nvSpPr>
        <p:spPr>
          <a:xfrm>
            <a:off x="2118150" y="1205513"/>
            <a:ext cx="1979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chemeClr val="lt2"/>
                </a:highlight>
                <a:latin typeface="Dosis SemiBold"/>
                <a:ea typeface="Dosis SemiBold"/>
                <a:cs typeface="Dosis SemiBold"/>
                <a:sym typeface="Dosis SemiBold"/>
              </a:rPr>
              <a:t>Type Arrays</a:t>
            </a:r>
            <a:endParaRPr sz="1200">
              <a:solidFill>
                <a:srgbClr val="222222"/>
              </a:solidFill>
              <a:highlight>
                <a:schemeClr val="lt2"/>
              </a:highlight>
              <a:latin typeface="Dosis SemiBold"/>
              <a:ea typeface="Dosis SemiBold"/>
              <a:cs typeface="Dosis SemiBold"/>
              <a:sym typeface="Dosis SemiBold"/>
            </a:endParaRPr>
          </a:p>
        </p:txBody>
      </p:sp>
      <p:pic>
        <p:nvPicPr>
          <p:cNvPr id="589" name="Google Shape;589;p44"/>
          <p:cNvPicPr preferRelativeResize="0"/>
          <p:nvPr/>
        </p:nvPicPr>
        <p:blipFill>
          <a:blip r:embed="rId5">
            <a:alphaModFix/>
          </a:blip>
          <a:stretch>
            <a:fillRect/>
          </a:stretch>
        </p:blipFill>
        <p:spPr>
          <a:xfrm>
            <a:off x="2451488" y="2645826"/>
            <a:ext cx="1559529" cy="835650"/>
          </a:xfrm>
          <a:prstGeom prst="rect">
            <a:avLst/>
          </a:prstGeom>
          <a:noFill/>
          <a:ln>
            <a:noFill/>
          </a:ln>
        </p:spPr>
      </p:pic>
      <p:sp>
        <p:nvSpPr>
          <p:cNvPr id="590" name="Google Shape;590;p44"/>
          <p:cNvSpPr txBox="1"/>
          <p:nvPr/>
        </p:nvSpPr>
        <p:spPr>
          <a:xfrm>
            <a:off x="2423975" y="2350100"/>
            <a:ext cx="15669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chemeClr val="lt2"/>
                </a:highlight>
                <a:latin typeface="Dosis SemiBold"/>
                <a:ea typeface="Dosis SemiBold"/>
                <a:cs typeface="Dosis SemiBold"/>
                <a:sym typeface="Dosis SemiBold"/>
              </a:rPr>
              <a:t>Profile Array</a:t>
            </a:r>
            <a:endParaRPr sz="1200">
              <a:solidFill>
                <a:srgbClr val="222222"/>
              </a:solidFill>
              <a:highlight>
                <a:schemeClr val="lt2"/>
              </a:highlight>
              <a:latin typeface="Dosis SemiBold"/>
              <a:ea typeface="Dosis SemiBold"/>
              <a:cs typeface="Dosis SemiBold"/>
              <a:sym typeface="Dosi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a:t>
            </a:r>
            <a:r>
              <a:rPr lang="en"/>
              <a:t>Peripherals</a:t>
            </a:r>
            <a:r>
              <a:rPr lang="en"/>
              <a:t> </a:t>
            </a:r>
            <a:endParaRPr/>
          </a:p>
        </p:txBody>
      </p:sp>
      <p:sp>
        <p:nvSpPr>
          <p:cNvPr id="596" name="Google Shape;596;p4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97" name="Google Shape;597;p45"/>
          <p:cNvGraphicFramePr/>
          <p:nvPr/>
        </p:nvGraphicFramePr>
        <p:xfrm>
          <a:off x="3631250" y="2054500"/>
          <a:ext cx="3000000" cy="3000000"/>
        </p:xfrm>
        <a:graphic>
          <a:graphicData uri="http://schemas.openxmlformats.org/drawingml/2006/table">
            <a:tbl>
              <a:tblPr>
                <a:noFill/>
                <a:tableStyleId>{32003B8A-4E8F-4AA4-BCE5-53512EC5E35A}</a:tableStyleId>
              </a:tblPr>
              <a:tblGrid>
                <a:gridCol w="2437700"/>
                <a:gridCol w="2628175"/>
              </a:tblGrid>
              <a:tr h="527625">
                <a:tc>
                  <a:txBody>
                    <a:bodyPr/>
                    <a:lstStyle/>
                    <a:p>
                      <a:pPr indent="0" lvl="0" marL="0" rtl="0" algn="l">
                        <a:spcBef>
                          <a:spcPts val="0"/>
                        </a:spcBef>
                        <a:spcAft>
                          <a:spcPts val="0"/>
                        </a:spcAft>
                        <a:buNone/>
                      </a:pPr>
                      <a:r>
                        <a:rPr b="1" lang="en"/>
                        <a:t>Pros</a:t>
                      </a:r>
                      <a:endParaRPr b="1"/>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Cons</a:t>
                      </a:r>
                      <a:endParaRPr b="1"/>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27625">
                <a:tc>
                  <a:txBody>
                    <a:bodyPr/>
                    <a:lstStyle/>
                    <a:p>
                      <a:pPr indent="0" lvl="0" marL="0" rtl="0" algn="l">
                        <a:spcBef>
                          <a:spcPts val="0"/>
                        </a:spcBef>
                        <a:spcAft>
                          <a:spcPts val="0"/>
                        </a:spcAft>
                        <a:buNone/>
                      </a:pPr>
                      <a:r>
                        <a:rPr lang="en"/>
                        <a:t>Can move </a:t>
                      </a:r>
                      <a:r>
                        <a:rPr lang="en"/>
                        <a:t>components</a:t>
                      </a:r>
                      <a:r>
                        <a:rPr lang="en"/>
                        <a:t> between ports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a:t>Cannot use two of the same type at once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69292">
                        <a:alpha val="68750"/>
                      </a:srgbClr>
                    </a:solidFill>
                  </a:tcPr>
                </a:tc>
              </a:tr>
              <a:tr h="527625">
                <a:tc>
                  <a:txBody>
                    <a:bodyPr/>
                    <a:lstStyle/>
                    <a:p>
                      <a:pPr indent="0" lvl="0" marL="0" rtl="0" algn="l">
                        <a:spcBef>
                          <a:spcPts val="0"/>
                        </a:spcBef>
                        <a:spcAft>
                          <a:spcPts val="0"/>
                        </a:spcAft>
                        <a:buNone/>
                      </a:pPr>
                      <a:r>
                        <a:rPr lang="en"/>
                        <a:t>Lower Power consumption</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a:t>Slower data rate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5EB94"/>
                    </a:solidFill>
                  </a:tcPr>
                </a:tc>
              </a:tr>
              <a:tr h="527625">
                <a:tc>
                  <a:txBody>
                    <a:bodyPr/>
                    <a:lstStyle/>
                    <a:p>
                      <a:pPr indent="0" lvl="0" marL="0" rtl="0" algn="l">
                        <a:spcBef>
                          <a:spcPts val="0"/>
                        </a:spcBef>
                        <a:spcAft>
                          <a:spcPts val="0"/>
                        </a:spcAft>
                        <a:buNone/>
                      </a:pPr>
                      <a:r>
                        <a:rPr lang="en"/>
                        <a:t>Simple and easy to use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a:t>Single Ended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5EB94"/>
                    </a:solidFill>
                  </a:tcPr>
                </a:tc>
              </a:tr>
            </a:tbl>
          </a:graphicData>
        </a:graphic>
      </p:graphicFrame>
      <p:sp>
        <p:nvSpPr>
          <p:cNvPr id="598" name="Google Shape;598;p45"/>
          <p:cNvSpPr txBox="1"/>
          <p:nvPr/>
        </p:nvSpPr>
        <p:spPr>
          <a:xfrm>
            <a:off x="5254025" y="1275300"/>
            <a:ext cx="24342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highlight>
                  <a:schemeClr val="lt2"/>
                </a:highlight>
                <a:latin typeface="Roboto"/>
                <a:ea typeface="Roboto"/>
                <a:cs typeface="Roboto"/>
                <a:sym typeface="Roboto"/>
              </a:rPr>
              <a:t>Why I2C?</a:t>
            </a:r>
            <a:endParaRPr sz="3000">
              <a:solidFill>
                <a:schemeClr val="dk1"/>
              </a:solidFill>
              <a:highlight>
                <a:schemeClr val="lt2"/>
              </a:highlight>
              <a:latin typeface="Roboto"/>
              <a:ea typeface="Roboto"/>
              <a:cs typeface="Roboto"/>
              <a:sym typeface="Roboto"/>
            </a:endParaRPr>
          </a:p>
          <a:p>
            <a:pPr indent="0" lvl="0" marL="0" rtl="0" algn="l">
              <a:spcBef>
                <a:spcPts val="0"/>
              </a:spcBef>
              <a:spcAft>
                <a:spcPts val="0"/>
              </a:spcAft>
              <a:buNone/>
            </a:pPr>
            <a:r>
              <a:t/>
            </a:r>
            <a:endParaRPr sz="3000">
              <a:solidFill>
                <a:schemeClr val="dk1"/>
              </a:solidFill>
              <a:latin typeface="Roboto"/>
              <a:ea typeface="Roboto"/>
              <a:cs typeface="Roboto"/>
              <a:sym typeface="Roboto"/>
            </a:endParaRPr>
          </a:p>
        </p:txBody>
      </p:sp>
      <p:grpSp>
        <p:nvGrpSpPr>
          <p:cNvPr id="599" name="Google Shape;599;p45"/>
          <p:cNvGrpSpPr/>
          <p:nvPr/>
        </p:nvGrpSpPr>
        <p:grpSpPr>
          <a:xfrm>
            <a:off x="412740" y="2582123"/>
            <a:ext cx="2705831" cy="1266911"/>
            <a:chOff x="2613754" y="3481650"/>
            <a:chExt cx="2132086" cy="976500"/>
          </a:xfrm>
        </p:grpSpPr>
        <p:pic>
          <p:nvPicPr>
            <p:cNvPr id="600" name="Google Shape;600;p45"/>
            <p:cNvPicPr preferRelativeResize="0"/>
            <p:nvPr/>
          </p:nvPicPr>
          <p:blipFill>
            <a:blip r:embed="rId3">
              <a:alphaModFix/>
            </a:blip>
            <a:stretch>
              <a:fillRect/>
            </a:stretch>
          </p:blipFill>
          <p:spPr>
            <a:xfrm>
              <a:off x="2911800" y="3484800"/>
              <a:ext cx="734776" cy="678825"/>
            </a:xfrm>
            <a:prstGeom prst="rect">
              <a:avLst/>
            </a:prstGeom>
            <a:noFill/>
            <a:ln>
              <a:noFill/>
            </a:ln>
          </p:spPr>
        </p:pic>
        <p:pic>
          <p:nvPicPr>
            <p:cNvPr id="601" name="Google Shape;601;p45"/>
            <p:cNvPicPr preferRelativeResize="0"/>
            <p:nvPr/>
          </p:nvPicPr>
          <p:blipFill>
            <a:blip r:embed="rId4">
              <a:alphaModFix/>
            </a:blip>
            <a:stretch>
              <a:fillRect/>
            </a:stretch>
          </p:blipFill>
          <p:spPr>
            <a:xfrm>
              <a:off x="2613754" y="3756450"/>
              <a:ext cx="298050" cy="536750"/>
            </a:xfrm>
            <a:prstGeom prst="rect">
              <a:avLst/>
            </a:prstGeom>
            <a:noFill/>
            <a:ln>
              <a:noFill/>
            </a:ln>
          </p:spPr>
        </p:pic>
        <p:pic>
          <p:nvPicPr>
            <p:cNvPr id="602" name="Google Shape;602;p45"/>
            <p:cNvPicPr preferRelativeResize="0"/>
            <p:nvPr/>
          </p:nvPicPr>
          <p:blipFill>
            <a:blip r:embed="rId5">
              <a:alphaModFix/>
            </a:blip>
            <a:stretch>
              <a:fillRect/>
            </a:stretch>
          </p:blipFill>
          <p:spPr>
            <a:xfrm flipH="1">
              <a:off x="3428040" y="3481650"/>
              <a:ext cx="1317800" cy="9765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 updates</a:t>
            </a:r>
            <a:endParaRPr/>
          </a:p>
        </p:txBody>
      </p:sp>
      <p:sp>
        <p:nvSpPr>
          <p:cNvPr id="608" name="Google Shape;608;p46"/>
          <p:cNvSpPr txBox="1"/>
          <p:nvPr>
            <p:ph idx="1" type="body"/>
          </p:nvPr>
        </p:nvSpPr>
        <p:spPr>
          <a:xfrm>
            <a:off x="499750" y="1025175"/>
            <a:ext cx="4053600" cy="3877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Dosis"/>
              <a:buChar char="▸"/>
            </a:pPr>
            <a:r>
              <a:rPr lang="en" sz="1800">
                <a:latin typeface="Dosis"/>
                <a:ea typeface="Dosis"/>
                <a:cs typeface="Dosis"/>
                <a:sym typeface="Dosis"/>
              </a:rPr>
              <a:t>Progress &amp; Status: </a:t>
            </a:r>
            <a:endParaRPr sz="1800">
              <a:latin typeface="Dosis"/>
              <a:ea typeface="Dosis"/>
              <a:cs typeface="Dosis"/>
              <a:sym typeface="Dosis"/>
            </a:endParaRPr>
          </a:p>
          <a:p>
            <a:pPr indent="0" lvl="0" marL="457200" rtl="0" algn="l">
              <a:spcBef>
                <a:spcPts val="600"/>
              </a:spcBef>
              <a:spcAft>
                <a:spcPts val="0"/>
              </a:spcAft>
              <a:buNone/>
            </a:pPr>
            <a:r>
              <a:rPr lang="en" sz="1800">
                <a:latin typeface="Dosis"/>
                <a:ea typeface="Dosis"/>
                <a:cs typeface="Dosis"/>
                <a:sym typeface="Dosis"/>
              </a:rPr>
              <a:t>- Main PCB works even when we switch MCUs</a:t>
            </a:r>
            <a:endParaRPr sz="1800">
              <a:latin typeface="Dosis"/>
              <a:ea typeface="Dosis"/>
              <a:cs typeface="Dosis"/>
              <a:sym typeface="Dosis"/>
            </a:endParaRPr>
          </a:p>
          <a:p>
            <a:pPr indent="0" lvl="0" marL="457200" rtl="0" algn="l">
              <a:spcBef>
                <a:spcPts val="600"/>
              </a:spcBef>
              <a:spcAft>
                <a:spcPts val="0"/>
              </a:spcAft>
              <a:buNone/>
            </a:pPr>
            <a:r>
              <a:rPr lang="en" sz="1800">
                <a:latin typeface="Dosis"/>
                <a:ea typeface="Dosis"/>
                <a:cs typeface="Dosis"/>
                <a:sym typeface="Dosis"/>
              </a:rPr>
              <a:t>- New main board design in progress to accommodate new ideas such as…</a:t>
            </a:r>
            <a:endParaRPr sz="18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Three Layer PCB</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SD card</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USB port</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Power pin</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Ergonomic design</a:t>
            </a:r>
            <a:endParaRPr b="1" sz="2200">
              <a:latin typeface="Dosis"/>
              <a:ea typeface="Dosis"/>
              <a:cs typeface="Dosis"/>
              <a:sym typeface="Dosis"/>
            </a:endParaRPr>
          </a:p>
          <a:p>
            <a:pPr indent="0" lvl="0" marL="457200" rtl="0" algn="l">
              <a:spcBef>
                <a:spcPts val="600"/>
              </a:spcBef>
              <a:spcAft>
                <a:spcPts val="0"/>
              </a:spcAft>
              <a:buNone/>
            </a:pPr>
            <a:r>
              <a:rPr b="1" lang="en" sz="2200">
                <a:latin typeface="Dosis"/>
                <a:ea typeface="Dosis"/>
                <a:cs typeface="Dosis"/>
                <a:sym typeface="Dosis"/>
              </a:rPr>
              <a:t> </a:t>
            </a:r>
            <a:endParaRPr b="1" sz="2200">
              <a:latin typeface="Dosis"/>
              <a:ea typeface="Dosis"/>
              <a:cs typeface="Dosis"/>
              <a:sym typeface="Dosis"/>
            </a:endParaRPr>
          </a:p>
          <a:p>
            <a:pPr indent="0" lvl="0" marL="0" rtl="0" algn="l">
              <a:spcBef>
                <a:spcPts val="600"/>
              </a:spcBef>
              <a:spcAft>
                <a:spcPts val="0"/>
              </a:spcAft>
              <a:buNone/>
            </a:pPr>
            <a:r>
              <a:t/>
            </a:r>
            <a:endParaRPr sz="2500">
              <a:latin typeface="Dosis"/>
              <a:ea typeface="Dosis"/>
              <a:cs typeface="Dosis"/>
              <a:sym typeface="Dosis"/>
            </a:endParaRPr>
          </a:p>
        </p:txBody>
      </p:sp>
      <p:sp>
        <p:nvSpPr>
          <p:cNvPr id="609" name="Google Shape;609;p46"/>
          <p:cNvSpPr txBox="1"/>
          <p:nvPr/>
        </p:nvSpPr>
        <p:spPr>
          <a:xfrm>
            <a:off x="7208200" y="3238275"/>
            <a:ext cx="16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610" name="Google Shape;610;p4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11" name="Google Shape;611;p46"/>
          <p:cNvPicPr preferRelativeResize="0"/>
          <p:nvPr/>
        </p:nvPicPr>
        <p:blipFill>
          <a:blip r:embed="rId3">
            <a:alphaModFix/>
          </a:blip>
          <a:stretch>
            <a:fillRect/>
          </a:stretch>
        </p:blipFill>
        <p:spPr>
          <a:xfrm>
            <a:off x="4616471" y="1239175"/>
            <a:ext cx="4339399" cy="327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PCB design </a:t>
            </a:r>
            <a:endParaRPr/>
          </a:p>
        </p:txBody>
      </p:sp>
      <p:sp>
        <p:nvSpPr>
          <p:cNvPr id="617" name="Google Shape;617;p47"/>
          <p:cNvSpPr txBox="1"/>
          <p:nvPr>
            <p:ph idx="1" type="body"/>
          </p:nvPr>
        </p:nvSpPr>
        <p:spPr>
          <a:xfrm>
            <a:off x="499750" y="856075"/>
            <a:ext cx="8360100" cy="1863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Dosis"/>
              <a:buChar char="▸"/>
            </a:pPr>
            <a:r>
              <a:rPr lang="en" sz="1800">
                <a:latin typeface="Dosis"/>
                <a:ea typeface="Dosis"/>
                <a:cs typeface="Dosis"/>
                <a:sym typeface="Dosis"/>
              </a:rPr>
              <a:t>Progress &amp; Status: Component PCB designed, enables GPIO Expander (PCF8574) to process I2C input and communicate to the MCU via main PCB.</a:t>
            </a:r>
            <a:endParaRPr sz="1800">
              <a:latin typeface="Dosis"/>
              <a:ea typeface="Dosis"/>
              <a:cs typeface="Dosis"/>
              <a:sym typeface="Dosis"/>
            </a:endParaRPr>
          </a:p>
          <a:p>
            <a:pPr indent="0" lvl="0" marL="457200" rtl="0" algn="l">
              <a:spcBef>
                <a:spcPts val="600"/>
              </a:spcBef>
              <a:spcAft>
                <a:spcPts val="0"/>
              </a:spcAft>
              <a:buNone/>
            </a:pPr>
            <a:r>
              <a:t/>
            </a:r>
            <a:endParaRPr sz="1800">
              <a:latin typeface="Dosis"/>
              <a:ea typeface="Dosis"/>
              <a:cs typeface="Dosis"/>
              <a:sym typeface="Dosis"/>
            </a:endParaRPr>
          </a:p>
          <a:p>
            <a:pPr indent="0" lvl="0" marL="457200" rtl="0" algn="l">
              <a:spcBef>
                <a:spcPts val="600"/>
              </a:spcBef>
              <a:spcAft>
                <a:spcPts val="0"/>
              </a:spcAft>
              <a:buNone/>
            </a:pPr>
            <a:r>
              <a:t/>
            </a:r>
            <a:endParaRPr sz="1800">
              <a:latin typeface="Dosis"/>
              <a:ea typeface="Dosis"/>
              <a:cs typeface="Dosis"/>
              <a:sym typeface="Dosis"/>
            </a:endParaRPr>
          </a:p>
          <a:p>
            <a:pPr indent="0" lvl="0" marL="0" rtl="0" algn="l">
              <a:spcBef>
                <a:spcPts val="600"/>
              </a:spcBef>
              <a:spcAft>
                <a:spcPts val="0"/>
              </a:spcAft>
              <a:buNone/>
            </a:pPr>
            <a:r>
              <a:t/>
            </a:r>
            <a:endParaRPr sz="2500">
              <a:latin typeface="Dosis"/>
              <a:ea typeface="Dosis"/>
              <a:cs typeface="Dosis"/>
              <a:sym typeface="Dosis"/>
            </a:endParaRPr>
          </a:p>
        </p:txBody>
      </p:sp>
      <p:sp>
        <p:nvSpPr>
          <p:cNvPr id="618" name="Google Shape;618;p47"/>
          <p:cNvSpPr txBox="1"/>
          <p:nvPr/>
        </p:nvSpPr>
        <p:spPr>
          <a:xfrm>
            <a:off x="7208200" y="3238275"/>
            <a:ext cx="16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
        <p:nvSpPr>
          <p:cNvPr id="619" name="Google Shape;619;p4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20" name="Google Shape;620;p47"/>
          <p:cNvPicPr preferRelativeResize="0"/>
          <p:nvPr/>
        </p:nvPicPr>
        <p:blipFill>
          <a:blip r:embed="rId3">
            <a:alphaModFix/>
          </a:blip>
          <a:stretch>
            <a:fillRect/>
          </a:stretch>
        </p:blipFill>
        <p:spPr>
          <a:xfrm>
            <a:off x="1104899" y="1902175"/>
            <a:ext cx="3466800" cy="2646900"/>
          </a:xfrm>
          <a:prstGeom prst="rect">
            <a:avLst/>
          </a:prstGeom>
          <a:noFill/>
          <a:ln>
            <a:noFill/>
          </a:ln>
        </p:spPr>
      </p:pic>
      <p:pic>
        <p:nvPicPr>
          <p:cNvPr id="621" name="Google Shape;621;p47"/>
          <p:cNvPicPr preferRelativeResize="0"/>
          <p:nvPr/>
        </p:nvPicPr>
        <p:blipFill rotWithShape="1">
          <a:blip r:embed="rId4">
            <a:alphaModFix/>
          </a:blip>
          <a:srcRect b="-15732" l="-18563" r="-27378" t="-30210"/>
          <a:stretch/>
        </p:blipFill>
        <p:spPr>
          <a:xfrm>
            <a:off x="5272975" y="589525"/>
            <a:ext cx="3365600" cy="4830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Issues &amp; Improvements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632" name="Google Shape;632;p4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33" name="Google Shape;633;p49"/>
          <p:cNvGraphicFramePr/>
          <p:nvPr/>
        </p:nvGraphicFramePr>
        <p:xfrm>
          <a:off x="202225" y="1568950"/>
          <a:ext cx="3000000" cy="3000000"/>
        </p:xfrm>
        <a:graphic>
          <a:graphicData uri="http://schemas.openxmlformats.org/drawingml/2006/table">
            <a:tbl>
              <a:tblPr>
                <a:noFill/>
                <a:tableStyleId>{32003B8A-4E8F-4AA4-BCE5-53512EC5E35A}</a:tableStyleId>
              </a:tblPr>
              <a:tblGrid>
                <a:gridCol w="2373450"/>
                <a:gridCol w="6366100"/>
              </a:tblGrid>
              <a:tr h="446700">
                <a:tc>
                  <a:txBody>
                    <a:bodyPr/>
                    <a:lstStyle/>
                    <a:p>
                      <a:pPr indent="0" lvl="0" marL="0" rtl="0" algn="l">
                        <a:spcBef>
                          <a:spcPts val="0"/>
                        </a:spcBef>
                        <a:spcAft>
                          <a:spcPts val="0"/>
                        </a:spcAft>
                        <a:buNone/>
                      </a:pPr>
                      <a:r>
                        <a:rPr b="1" lang="en" sz="1800">
                          <a:latin typeface="Dosis"/>
                          <a:ea typeface="Dosis"/>
                          <a:cs typeface="Dosis"/>
                          <a:sym typeface="Dosis"/>
                        </a:rPr>
                        <a:t>Challenges</a:t>
                      </a:r>
                      <a:endParaRPr b="1" sz="1800">
                        <a:latin typeface="Dosis"/>
                        <a:ea typeface="Dosis"/>
                        <a:cs typeface="Dosis"/>
                        <a:sym typeface="Dosi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800">
                          <a:latin typeface="Dosis"/>
                          <a:ea typeface="Dosis"/>
                          <a:cs typeface="Dosis"/>
                          <a:sym typeface="Dosis"/>
                        </a:rPr>
                        <a:t>Solution</a:t>
                      </a:r>
                      <a:endParaRPr b="1" sz="1800">
                        <a:latin typeface="Dosis"/>
                        <a:ea typeface="Dosis"/>
                        <a:cs typeface="Dosis"/>
                        <a:sym typeface="Dosis"/>
                      </a:endParaRPr>
                    </a:p>
                  </a:txBody>
                  <a:tcPr marT="91425" marB="91425" marR="91425" marL="91425">
                    <a:solidFill>
                      <a:schemeClr val="accent5"/>
                    </a:solidFill>
                  </a:tcPr>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Integration with Hardware Components </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Have the user assign the component tag, but would limit user from hot swapping unless initialized on website </a:t>
                      </a:r>
                      <a:endParaRPr>
                        <a:latin typeface="Dosis Medium"/>
                        <a:ea typeface="Dosis Medium"/>
                        <a:cs typeface="Dosis Medium"/>
                        <a:sym typeface="Dosis Medium"/>
                      </a:endParaRPr>
                    </a:p>
                  </a:txBody>
                  <a:tcPr marT="91425" marB="91425" marR="91425" marL="91425"/>
                </a:tc>
              </a:tr>
              <a:tr h="804100">
                <a:tc>
                  <a:txBody>
                    <a:bodyPr/>
                    <a:lstStyle/>
                    <a:p>
                      <a:pPr indent="0" lvl="0" marL="0" rtl="0" algn="l">
                        <a:spcBef>
                          <a:spcPts val="0"/>
                        </a:spcBef>
                        <a:spcAft>
                          <a:spcPts val="0"/>
                        </a:spcAft>
                        <a:buNone/>
                      </a:pPr>
                      <a:r>
                        <a:rPr lang="en">
                          <a:latin typeface="Dosis Medium"/>
                          <a:ea typeface="Dosis Medium"/>
                          <a:cs typeface="Dosis Medium"/>
                          <a:sym typeface="Dosis Medium"/>
                        </a:rPr>
                        <a:t>Handling Multiple Profiles</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Have user set up profiles within a folder that assigns profile tags to each. Would need to change embedded system to look for profile tag and organize them properly </a:t>
                      </a:r>
                      <a:endParaRPr>
                        <a:latin typeface="Dosis Medium"/>
                        <a:ea typeface="Dosis Medium"/>
                        <a:cs typeface="Dosis Medium"/>
                        <a:sym typeface="Dosis Medium"/>
                      </a:endParaRPr>
                    </a:p>
                  </a:txBody>
                  <a:tcPr marT="91425" marB="91425" marR="91425" marL="91425"/>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Choosing between Serial and Wifi Communication</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Would need to add additional parameters to the profile (or profile folder) to include the option to use IOT instead of UART</a:t>
                      </a:r>
                      <a:endParaRPr>
                        <a:latin typeface="Dosis Medium"/>
                        <a:ea typeface="Dosis Medium"/>
                        <a:cs typeface="Dosis Medium"/>
                        <a:sym typeface="Dosis Medium"/>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Components </a:t>
            </a:r>
            <a:endParaRPr/>
          </a:p>
        </p:txBody>
      </p:sp>
      <p:sp>
        <p:nvSpPr>
          <p:cNvPr id="639" name="Google Shape;639;p5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40" name="Google Shape;640;p50"/>
          <p:cNvGraphicFramePr/>
          <p:nvPr/>
        </p:nvGraphicFramePr>
        <p:xfrm>
          <a:off x="202225" y="1926100"/>
          <a:ext cx="3000000" cy="3000000"/>
        </p:xfrm>
        <a:graphic>
          <a:graphicData uri="http://schemas.openxmlformats.org/drawingml/2006/table">
            <a:tbl>
              <a:tblPr>
                <a:noFill/>
                <a:tableStyleId>{32003B8A-4E8F-4AA4-BCE5-53512EC5E35A}</a:tableStyleId>
              </a:tblPr>
              <a:tblGrid>
                <a:gridCol w="2373450"/>
                <a:gridCol w="6366100"/>
              </a:tblGrid>
              <a:tr h="100000">
                <a:tc>
                  <a:txBody>
                    <a:bodyPr/>
                    <a:lstStyle/>
                    <a:p>
                      <a:pPr indent="0" lvl="0" marL="0" rtl="0" algn="l">
                        <a:spcBef>
                          <a:spcPts val="0"/>
                        </a:spcBef>
                        <a:spcAft>
                          <a:spcPts val="0"/>
                        </a:spcAft>
                        <a:buNone/>
                      </a:pPr>
                      <a:r>
                        <a:rPr b="1" lang="en" sz="1800">
                          <a:latin typeface="Dosis"/>
                          <a:ea typeface="Dosis"/>
                          <a:cs typeface="Dosis"/>
                          <a:sym typeface="Dosis"/>
                        </a:rPr>
                        <a:t>Challenges</a:t>
                      </a:r>
                      <a:endParaRPr b="1" sz="1800">
                        <a:latin typeface="Dosis"/>
                        <a:ea typeface="Dosis"/>
                        <a:cs typeface="Dosis"/>
                        <a:sym typeface="Dosi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800">
                          <a:latin typeface="Dosis"/>
                          <a:ea typeface="Dosis"/>
                          <a:cs typeface="Dosis"/>
                          <a:sym typeface="Dosis"/>
                        </a:rPr>
                        <a:t>Solution</a:t>
                      </a:r>
                      <a:endParaRPr b="1" sz="1800">
                        <a:latin typeface="Dosis"/>
                        <a:ea typeface="Dosis"/>
                        <a:cs typeface="Dosis"/>
                        <a:sym typeface="Dosis"/>
                      </a:endParaRPr>
                    </a:p>
                  </a:txBody>
                  <a:tcPr marT="91425" marB="91425" marR="91425" marL="91425">
                    <a:solidFill>
                      <a:schemeClr val="accent5"/>
                    </a:solidFill>
                  </a:tcPr>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Integration with Hardware Components </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Have the user assign the component tag, but would limit user from hot swapping unless initialized on website. </a:t>
                      </a:r>
                      <a:endParaRPr>
                        <a:latin typeface="Dosis Medium"/>
                        <a:ea typeface="Dosis Medium"/>
                        <a:cs typeface="Dosis Medium"/>
                        <a:sym typeface="Dosis Medium"/>
                      </a:endParaRPr>
                    </a:p>
                  </a:txBody>
                  <a:tcPr marT="91425" marB="91425" marR="91425" marL="91425"/>
                </a:tc>
              </a:tr>
              <a:tr h="645350">
                <a:tc>
                  <a:txBody>
                    <a:bodyPr/>
                    <a:lstStyle/>
                    <a:p>
                      <a:pPr indent="0" lvl="0" marL="0" rtl="0" algn="l">
                        <a:spcBef>
                          <a:spcPts val="0"/>
                        </a:spcBef>
                        <a:spcAft>
                          <a:spcPts val="0"/>
                        </a:spcAft>
                        <a:buNone/>
                      </a:pPr>
                      <a:r>
                        <a:rPr lang="en">
                          <a:latin typeface="Dosis Medium"/>
                          <a:ea typeface="Dosis Medium"/>
                          <a:cs typeface="Dosis Medium"/>
                          <a:sym typeface="Dosis Medium"/>
                        </a:rPr>
                        <a:t>Handling Multiple Components </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Have a set of 4 (number of hardware component connections) for each </a:t>
                      </a:r>
                      <a:r>
                        <a:rPr lang="en">
                          <a:latin typeface="Dosis Medium"/>
                          <a:ea typeface="Dosis Medium"/>
                          <a:cs typeface="Dosis Medium"/>
                          <a:sym typeface="Dosis Medium"/>
                        </a:rPr>
                        <a:t>component. Assign each member of the set a unique address. t </a:t>
                      </a:r>
                      <a:endParaRPr>
                        <a:latin typeface="Dosis Medium"/>
                        <a:ea typeface="Dosis Medium"/>
                        <a:cs typeface="Dosis Medium"/>
                        <a:sym typeface="Dosis Medium"/>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Embedded System</a:t>
            </a:r>
            <a:endParaRPr/>
          </a:p>
        </p:txBody>
      </p:sp>
      <p:sp>
        <p:nvSpPr>
          <p:cNvPr id="646" name="Google Shape;646;p5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7" name="Google Shape;647;p51"/>
          <p:cNvSpPr txBox="1"/>
          <p:nvPr/>
        </p:nvSpPr>
        <p:spPr>
          <a:xfrm>
            <a:off x="-178875" y="6614175"/>
            <a:ext cx="3890400" cy="33402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Roboto"/>
              <a:buChar char="➔"/>
            </a:pPr>
            <a:r>
              <a:rPr b="1" lang="en" sz="2800">
                <a:solidFill>
                  <a:schemeClr val="dk1"/>
                </a:solidFill>
                <a:latin typeface="Roboto"/>
                <a:ea typeface="Roboto"/>
                <a:cs typeface="Roboto"/>
                <a:sym typeface="Roboto"/>
              </a:rPr>
              <a:t>Challenges</a:t>
            </a:r>
            <a:endParaRPr b="1" sz="2800">
              <a:solidFill>
                <a:schemeClr val="dk1"/>
              </a:solidFill>
              <a:latin typeface="Roboto"/>
              <a:ea typeface="Roboto"/>
              <a:cs typeface="Roboto"/>
              <a:sym typeface="Roboto"/>
            </a:endParaRPr>
          </a:p>
          <a:p>
            <a:pPr indent="-393700" lvl="1" marL="914400" rtl="0" algn="l">
              <a:spcBef>
                <a:spcPts val="0"/>
              </a:spcBef>
              <a:spcAft>
                <a:spcPts val="0"/>
              </a:spcAft>
              <a:buClr>
                <a:schemeClr val="dk1"/>
              </a:buClr>
              <a:buSzPts val="2600"/>
              <a:buFont typeface="Roboto"/>
              <a:buChar char="◆"/>
            </a:pPr>
            <a:r>
              <a:rPr lang="en" sz="2600">
                <a:solidFill>
                  <a:schemeClr val="dk1"/>
                </a:solidFill>
                <a:latin typeface="Roboto"/>
                <a:ea typeface="Roboto"/>
                <a:cs typeface="Roboto"/>
                <a:sym typeface="Roboto"/>
              </a:rPr>
              <a:t>Storage Space</a:t>
            </a:r>
            <a:endParaRPr sz="2600">
              <a:solidFill>
                <a:schemeClr val="dk1"/>
              </a:solidFill>
              <a:latin typeface="Roboto"/>
              <a:ea typeface="Roboto"/>
              <a:cs typeface="Roboto"/>
              <a:sym typeface="Roboto"/>
            </a:endParaRPr>
          </a:p>
          <a:p>
            <a:pPr indent="-393700" lvl="1" marL="914400" rtl="0" algn="l">
              <a:spcBef>
                <a:spcPts val="0"/>
              </a:spcBef>
              <a:spcAft>
                <a:spcPts val="0"/>
              </a:spcAft>
              <a:buClr>
                <a:schemeClr val="dk1"/>
              </a:buClr>
              <a:buSzPts val="2600"/>
              <a:buFont typeface="Roboto"/>
              <a:buChar char="◆"/>
            </a:pPr>
            <a:r>
              <a:rPr lang="en" sz="2600">
                <a:solidFill>
                  <a:schemeClr val="dk1"/>
                </a:solidFill>
                <a:latin typeface="Roboto"/>
                <a:ea typeface="Roboto"/>
                <a:cs typeface="Roboto"/>
                <a:sym typeface="Roboto"/>
              </a:rPr>
              <a:t>Handling Multiple Profiles</a:t>
            </a:r>
            <a:endParaRPr sz="2600">
              <a:solidFill>
                <a:schemeClr val="dk1"/>
              </a:solidFill>
              <a:latin typeface="Roboto"/>
              <a:ea typeface="Roboto"/>
              <a:cs typeface="Roboto"/>
              <a:sym typeface="Roboto"/>
            </a:endParaRPr>
          </a:p>
          <a:p>
            <a:pPr indent="-393700" lvl="1" marL="914400" rtl="0" algn="l">
              <a:spcBef>
                <a:spcPts val="0"/>
              </a:spcBef>
              <a:spcAft>
                <a:spcPts val="0"/>
              </a:spcAft>
              <a:buClr>
                <a:schemeClr val="dk1"/>
              </a:buClr>
              <a:buSzPts val="2600"/>
              <a:buFont typeface="Roboto"/>
              <a:buChar char="◆"/>
            </a:pPr>
            <a:r>
              <a:rPr lang="en" sz="2600">
                <a:solidFill>
                  <a:schemeClr val="dk1"/>
                </a:solidFill>
                <a:latin typeface="Roboto"/>
                <a:ea typeface="Roboto"/>
                <a:cs typeface="Roboto"/>
                <a:sym typeface="Roboto"/>
              </a:rPr>
              <a:t>Choosing Between Serial and Wifi Communication</a:t>
            </a:r>
            <a:endParaRPr sz="2600">
              <a:solidFill>
                <a:schemeClr val="dk1"/>
              </a:solidFill>
              <a:latin typeface="Roboto"/>
              <a:ea typeface="Roboto"/>
              <a:cs typeface="Roboto"/>
              <a:sym typeface="Roboto"/>
            </a:endParaRPr>
          </a:p>
          <a:p>
            <a:pPr indent="-406400" lvl="1" marL="914400" rtl="0" algn="l">
              <a:spcBef>
                <a:spcPts val="0"/>
              </a:spcBef>
              <a:spcAft>
                <a:spcPts val="0"/>
              </a:spcAft>
              <a:buClr>
                <a:schemeClr val="dk1"/>
              </a:buClr>
              <a:buSzPts val="2800"/>
              <a:buFont typeface="Roboto"/>
              <a:buChar char="◆"/>
            </a:pPr>
            <a:r>
              <a:rPr lang="en" sz="2600">
                <a:solidFill>
                  <a:schemeClr val="dk1"/>
                </a:solidFill>
                <a:latin typeface="Roboto"/>
                <a:ea typeface="Roboto"/>
                <a:cs typeface="Roboto"/>
                <a:sym typeface="Roboto"/>
              </a:rPr>
              <a:t>Setting Up a Wifi Connectio</a:t>
            </a:r>
            <a:r>
              <a:rPr lang="en" sz="2800">
                <a:solidFill>
                  <a:schemeClr val="dk1"/>
                </a:solidFill>
                <a:latin typeface="Roboto"/>
                <a:ea typeface="Roboto"/>
                <a:cs typeface="Roboto"/>
                <a:sym typeface="Roboto"/>
              </a:rPr>
              <a:t>n </a:t>
            </a:r>
            <a:endParaRPr sz="2800">
              <a:solidFill>
                <a:schemeClr val="dk1"/>
              </a:solidFill>
              <a:latin typeface="Roboto"/>
              <a:ea typeface="Roboto"/>
              <a:cs typeface="Roboto"/>
              <a:sym typeface="Roboto"/>
            </a:endParaRPr>
          </a:p>
          <a:p>
            <a:pPr indent="0" lvl="0" marL="0" rtl="0" algn="l">
              <a:spcBef>
                <a:spcPts val="0"/>
              </a:spcBef>
              <a:spcAft>
                <a:spcPts val="0"/>
              </a:spcAft>
              <a:buNone/>
            </a:pPr>
            <a:r>
              <a:t/>
            </a:r>
            <a:endParaRPr sz="2800">
              <a:solidFill>
                <a:schemeClr val="dk1"/>
              </a:solidFill>
              <a:latin typeface="Roboto"/>
              <a:ea typeface="Roboto"/>
              <a:cs typeface="Roboto"/>
              <a:sym typeface="Roboto"/>
            </a:endParaRPr>
          </a:p>
        </p:txBody>
      </p:sp>
      <p:graphicFrame>
        <p:nvGraphicFramePr>
          <p:cNvPr id="648" name="Google Shape;648;p51"/>
          <p:cNvGraphicFramePr/>
          <p:nvPr/>
        </p:nvGraphicFramePr>
        <p:xfrm>
          <a:off x="202225" y="1230300"/>
          <a:ext cx="3000000" cy="3000000"/>
        </p:xfrm>
        <a:graphic>
          <a:graphicData uri="http://schemas.openxmlformats.org/drawingml/2006/table">
            <a:tbl>
              <a:tblPr>
                <a:noFill/>
                <a:tableStyleId>{32003B8A-4E8F-4AA4-BCE5-53512EC5E35A}</a:tableStyleId>
              </a:tblPr>
              <a:tblGrid>
                <a:gridCol w="2373450"/>
                <a:gridCol w="6366100"/>
              </a:tblGrid>
              <a:tr h="446700">
                <a:tc>
                  <a:txBody>
                    <a:bodyPr/>
                    <a:lstStyle/>
                    <a:p>
                      <a:pPr indent="0" lvl="0" marL="0" rtl="0" algn="l">
                        <a:spcBef>
                          <a:spcPts val="0"/>
                        </a:spcBef>
                        <a:spcAft>
                          <a:spcPts val="0"/>
                        </a:spcAft>
                        <a:buNone/>
                      </a:pPr>
                      <a:r>
                        <a:rPr b="1" lang="en" sz="1800">
                          <a:latin typeface="Dosis"/>
                          <a:ea typeface="Dosis"/>
                          <a:cs typeface="Dosis"/>
                          <a:sym typeface="Dosis"/>
                        </a:rPr>
                        <a:t>Challenges </a:t>
                      </a:r>
                      <a:endParaRPr b="1" sz="1800">
                        <a:latin typeface="Dosis"/>
                        <a:ea typeface="Dosis"/>
                        <a:cs typeface="Dosis"/>
                        <a:sym typeface="Dosi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800">
                          <a:latin typeface="Dosis"/>
                          <a:ea typeface="Dosis"/>
                          <a:cs typeface="Dosis"/>
                          <a:sym typeface="Dosis"/>
                        </a:rPr>
                        <a:t>Solution</a:t>
                      </a:r>
                      <a:endParaRPr b="1" sz="1800">
                        <a:latin typeface="Dosis"/>
                        <a:ea typeface="Dosis"/>
                        <a:cs typeface="Dosis"/>
                        <a:sym typeface="Dosis"/>
                      </a:endParaRPr>
                    </a:p>
                  </a:txBody>
                  <a:tcPr marT="91425" marB="91425" marR="91425" marL="91425">
                    <a:solidFill>
                      <a:schemeClr val="accent5"/>
                    </a:solidFill>
                  </a:tcPr>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Storage Space</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Use an SD card Module to store set-up configurations</a:t>
                      </a:r>
                      <a:endParaRPr>
                        <a:latin typeface="Dosis Medium"/>
                        <a:ea typeface="Dosis Medium"/>
                        <a:cs typeface="Dosis Medium"/>
                        <a:sym typeface="Dosis Medium"/>
                      </a:endParaRPr>
                    </a:p>
                  </a:txBody>
                  <a:tcPr marT="91425" marB="91425" marR="91425" marL="91425"/>
                </a:tc>
              </a:tr>
              <a:tr h="804100">
                <a:tc>
                  <a:txBody>
                    <a:bodyPr/>
                    <a:lstStyle/>
                    <a:p>
                      <a:pPr indent="0" lvl="0" marL="0" rtl="0" algn="l">
                        <a:spcBef>
                          <a:spcPts val="0"/>
                        </a:spcBef>
                        <a:spcAft>
                          <a:spcPts val="0"/>
                        </a:spcAft>
                        <a:buNone/>
                      </a:pPr>
                      <a:r>
                        <a:rPr lang="en">
                          <a:latin typeface="Dosis Medium"/>
                          <a:ea typeface="Dosis Medium"/>
                          <a:cs typeface="Dosis Medium"/>
                          <a:sym typeface="Dosis Medium"/>
                        </a:rPr>
                        <a:t>Handling Multiple Profiles</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Create a new menu class that assigns identifiers to each profile. The user can send an update to change the profile</a:t>
                      </a:r>
                      <a:endParaRPr>
                        <a:latin typeface="Dosis Medium"/>
                        <a:ea typeface="Dosis Medium"/>
                        <a:cs typeface="Dosis Medium"/>
                        <a:sym typeface="Dosis Medium"/>
                      </a:endParaRPr>
                    </a:p>
                  </a:txBody>
                  <a:tcPr marT="91425" marB="91425" marR="91425" marL="91425"/>
                </a:tc>
              </a:tr>
              <a:tr h="804100">
                <a:tc>
                  <a:txBody>
                    <a:bodyPr/>
                    <a:lstStyle/>
                    <a:p>
                      <a:pPr indent="0" lvl="0" marL="0" rtl="0" algn="l">
                        <a:spcBef>
                          <a:spcPts val="0"/>
                        </a:spcBef>
                        <a:spcAft>
                          <a:spcPts val="0"/>
                        </a:spcAft>
                        <a:buNone/>
                      </a:pPr>
                      <a:r>
                        <a:rPr lang="en">
                          <a:latin typeface="Dosis Medium"/>
                          <a:ea typeface="Dosis Medium"/>
                          <a:cs typeface="Dosis Medium"/>
                          <a:sym typeface="Dosis Medium"/>
                        </a:rPr>
                        <a:t>Setting Up Wifi Connections</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Add a hardware button that calls a set up function where the user can choose their network and </a:t>
                      </a:r>
                      <a:r>
                        <a:rPr lang="en">
                          <a:latin typeface="Dosis Medium"/>
                          <a:ea typeface="Dosis Medium"/>
                          <a:cs typeface="Dosis Medium"/>
                          <a:sym typeface="Dosis Medium"/>
                        </a:rPr>
                        <a:t>input</a:t>
                      </a:r>
                      <a:r>
                        <a:rPr lang="en">
                          <a:latin typeface="Dosis Medium"/>
                          <a:ea typeface="Dosis Medium"/>
                          <a:cs typeface="Dosis Medium"/>
                          <a:sym typeface="Dosis Medium"/>
                        </a:rPr>
                        <a:t> their password from the touchscreen</a:t>
                      </a:r>
                      <a:endParaRPr>
                        <a:latin typeface="Dosis Medium"/>
                        <a:ea typeface="Dosis Medium"/>
                        <a:cs typeface="Dosis Medium"/>
                        <a:sym typeface="Dosis Medium"/>
                      </a:endParaRPr>
                    </a:p>
                  </a:txBody>
                  <a:tcPr marT="91425" marB="91425" marR="91425" marL="91425"/>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Choosing between Serial and Wifi Communication</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Have two </a:t>
                      </a:r>
                      <a:r>
                        <a:rPr lang="en">
                          <a:latin typeface="Dosis Medium"/>
                          <a:ea typeface="Dosis Medium"/>
                          <a:cs typeface="Dosis Medium"/>
                          <a:sym typeface="Dosis Medium"/>
                        </a:rPr>
                        <a:t>operation</a:t>
                      </a:r>
                      <a:r>
                        <a:rPr lang="en">
                          <a:latin typeface="Dosis Medium"/>
                          <a:ea typeface="Dosis Medium"/>
                          <a:cs typeface="Dosis Medium"/>
                          <a:sym typeface="Dosis Medium"/>
                        </a:rPr>
                        <a:t> modes that change if reading from serial channel or IOT. Not sure how to set up IOT </a:t>
                      </a:r>
                      <a:endParaRPr>
                        <a:latin typeface="Dosis Medium"/>
                        <a:ea typeface="Dosis Medium"/>
                        <a:cs typeface="Dosis Medium"/>
                        <a:sym typeface="Dosis Medium"/>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idx="4294967295" type="title"/>
          </p:nvPr>
        </p:nvSpPr>
        <p:spPr>
          <a:xfrm>
            <a:off x="4301750" y="53675"/>
            <a:ext cx="2970900" cy="749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ProtoControl</a:t>
            </a:r>
            <a:endParaRPr b="1">
              <a:solidFill>
                <a:schemeClr val="dk1"/>
              </a:solidFill>
            </a:endParaRPr>
          </a:p>
        </p:txBody>
      </p:sp>
      <p:sp>
        <p:nvSpPr>
          <p:cNvPr id="192" name="Google Shape;19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93" name="Google Shape;193;p25"/>
          <p:cNvSpPr txBox="1"/>
          <p:nvPr/>
        </p:nvSpPr>
        <p:spPr>
          <a:xfrm>
            <a:off x="3142300" y="570675"/>
            <a:ext cx="58602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400">
                <a:solidFill>
                  <a:schemeClr val="dk1"/>
                </a:solidFill>
                <a:latin typeface="Roboto"/>
                <a:ea typeface="Roboto"/>
                <a:cs typeface="Roboto"/>
                <a:sym typeface="Roboto"/>
              </a:rPr>
              <a:t>A plug and play panel with a start-to-finish user interface development experience.</a:t>
            </a:r>
            <a:endParaRPr sz="3000">
              <a:solidFill>
                <a:schemeClr val="dk1"/>
              </a:solidFill>
              <a:latin typeface="Roboto"/>
              <a:ea typeface="Roboto"/>
              <a:cs typeface="Roboto"/>
              <a:sym typeface="Roboto"/>
            </a:endParaRPr>
          </a:p>
        </p:txBody>
      </p:sp>
      <p:sp>
        <p:nvSpPr>
          <p:cNvPr id="194" name="Google Shape;194;p25"/>
          <p:cNvSpPr/>
          <p:nvPr/>
        </p:nvSpPr>
        <p:spPr>
          <a:xfrm>
            <a:off x="375975" y="126175"/>
            <a:ext cx="934500" cy="50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 name="Google Shape;195;p25"/>
          <p:cNvSpPr/>
          <p:nvPr/>
        </p:nvSpPr>
        <p:spPr>
          <a:xfrm>
            <a:off x="7477075" y="4533075"/>
            <a:ext cx="934500" cy="50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96" name="Google Shape;196;p25"/>
          <p:cNvPicPr preferRelativeResize="0"/>
          <p:nvPr/>
        </p:nvPicPr>
        <p:blipFill rotWithShape="1">
          <a:blip r:embed="rId3">
            <a:alphaModFix/>
          </a:blip>
          <a:srcRect b="26333" l="18379" r="32672" t="21301"/>
          <a:stretch/>
        </p:blipFill>
        <p:spPr>
          <a:xfrm rot="9">
            <a:off x="-21725" y="2912347"/>
            <a:ext cx="3987779" cy="2158086"/>
          </a:xfrm>
          <a:prstGeom prst="rect">
            <a:avLst/>
          </a:prstGeom>
          <a:noFill/>
          <a:ln>
            <a:noFill/>
          </a:ln>
          <a:effectLst>
            <a:outerShdw blurRad="57150" rotWithShape="0" algn="bl" dir="10320000" dist="95250">
              <a:srgbClr val="000000">
                <a:alpha val="36000"/>
              </a:srgbClr>
            </a:outerShdw>
          </a:effectLst>
        </p:spPr>
      </p:pic>
      <p:pic>
        <p:nvPicPr>
          <p:cNvPr id="197" name="Google Shape;197;p25"/>
          <p:cNvPicPr preferRelativeResize="0"/>
          <p:nvPr/>
        </p:nvPicPr>
        <p:blipFill>
          <a:blip r:embed="rId4">
            <a:alphaModFix/>
          </a:blip>
          <a:stretch>
            <a:fillRect/>
          </a:stretch>
        </p:blipFill>
        <p:spPr>
          <a:xfrm>
            <a:off x="81679" y="914172"/>
            <a:ext cx="2608860" cy="2087852"/>
          </a:xfrm>
          <a:prstGeom prst="rect">
            <a:avLst/>
          </a:prstGeom>
          <a:noFill/>
          <a:ln>
            <a:noFill/>
          </a:ln>
          <a:effectLst>
            <a:outerShdw blurRad="57150" rotWithShape="0" algn="bl" dir="8460000" dist="76200">
              <a:srgbClr val="000000">
                <a:alpha val="40000"/>
              </a:srgbClr>
            </a:outerShdw>
          </a:effectLst>
        </p:spPr>
      </p:pic>
      <p:pic>
        <p:nvPicPr>
          <p:cNvPr id="198" name="Google Shape;198;p25"/>
          <p:cNvPicPr preferRelativeResize="0"/>
          <p:nvPr/>
        </p:nvPicPr>
        <p:blipFill>
          <a:blip r:embed="rId5">
            <a:alphaModFix amt="78000"/>
          </a:blip>
          <a:stretch>
            <a:fillRect/>
          </a:stretch>
        </p:blipFill>
        <p:spPr>
          <a:xfrm>
            <a:off x="559875" y="1142175"/>
            <a:ext cx="1688975" cy="979726"/>
          </a:xfrm>
          <a:prstGeom prst="rect">
            <a:avLst/>
          </a:prstGeom>
          <a:noFill/>
          <a:ln>
            <a:noFill/>
          </a:ln>
        </p:spPr>
      </p:pic>
      <p:sp>
        <p:nvSpPr>
          <p:cNvPr id="199" name="Google Shape;199;p25"/>
          <p:cNvSpPr/>
          <p:nvPr/>
        </p:nvSpPr>
        <p:spPr>
          <a:xfrm>
            <a:off x="4224900" y="1826900"/>
            <a:ext cx="1842900" cy="921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Medium"/>
                <a:ea typeface="Oswald Medium"/>
                <a:cs typeface="Oswald Medium"/>
                <a:sym typeface="Oswald Medium"/>
              </a:rPr>
              <a:t>Proprietary</a:t>
            </a:r>
            <a:r>
              <a:rPr lang="en">
                <a:latin typeface="Oswald Medium"/>
                <a:ea typeface="Oswald Medium"/>
                <a:cs typeface="Oswald Medium"/>
                <a:sym typeface="Oswald Medium"/>
              </a:rPr>
              <a:t> </a:t>
            </a:r>
            <a:r>
              <a:rPr lang="en">
                <a:latin typeface="Oswald Medium"/>
                <a:ea typeface="Oswald Medium"/>
                <a:cs typeface="Oswald Medium"/>
                <a:sym typeface="Oswald Medium"/>
              </a:rPr>
              <a:t>Software</a:t>
            </a:r>
            <a:r>
              <a:rPr lang="en">
                <a:latin typeface="Oswald Medium"/>
                <a:ea typeface="Oswald Medium"/>
                <a:cs typeface="Oswald Medium"/>
                <a:sym typeface="Oswald Medium"/>
              </a:rPr>
              <a:t> Platform</a:t>
            </a:r>
            <a:endParaRPr>
              <a:latin typeface="Oswald Medium"/>
              <a:ea typeface="Oswald Medium"/>
              <a:cs typeface="Oswald Medium"/>
              <a:sym typeface="Oswald Medium"/>
            </a:endParaRPr>
          </a:p>
        </p:txBody>
      </p:sp>
      <p:sp>
        <p:nvSpPr>
          <p:cNvPr id="200" name="Google Shape;200;p25"/>
          <p:cNvSpPr/>
          <p:nvPr/>
        </p:nvSpPr>
        <p:spPr>
          <a:xfrm>
            <a:off x="6326650" y="2926725"/>
            <a:ext cx="1842900" cy="921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Medium"/>
                <a:ea typeface="Oswald Medium"/>
                <a:cs typeface="Oswald Medium"/>
                <a:sym typeface="Oswald Medium"/>
              </a:rPr>
              <a:t>Configurable Touch Screen Display</a:t>
            </a:r>
            <a:endParaRPr>
              <a:latin typeface="Oswald Medium"/>
              <a:ea typeface="Oswald Medium"/>
              <a:cs typeface="Oswald Medium"/>
              <a:sym typeface="Oswald Medium"/>
            </a:endParaRPr>
          </a:p>
        </p:txBody>
      </p:sp>
      <p:sp>
        <p:nvSpPr>
          <p:cNvPr id="201" name="Google Shape;201;p25"/>
          <p:cNvSpPr/>
          <p:nvPr/>
        </p:nvSpPr>
        <p:spPr>
          <a:xfrm>
            <a:off x="4224900" y="2926738"/>
            <a:ext cx="1842900" cy="921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Medium"/>
                <a:ea typeface="Oswald Medium"/>
                <a:cs typeface="Oswald Medium"/>
                <a:sym typeface="Oswald Medium"/>
              </a:rPr>
              <a:t>Hot Swappable Custom Hardware</a:t>
            </a:r>
            <a:endParaRPr>
              <a:latin typeface="Oswald Medium"/>
              <a:ea typeface="Oswald Medium"/>
              <a:cs typeface="Oswald Medium"/>
              <a:sym typeface="Oswald Medium"/>
            </a:endParaRPr>
          </a:p>
        </p:txBody>
      </p:sp>
      <p:sp>
        <p:nvSpPr>
          <p:cNvPr id="202" name="Google Shape;202;p25"/>
          <p:cNvSpPr/>
          <p:nvPr/>
        </p:nvSpPr>
        <p:spPr>
          <a:xfrm>
            <a:off x="6326650" y="1826900"/>
            <a:ext cx="1842900" cy="921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Medium"/>
                <a:ea typeface="Oswald Medium"/>
                <a:cs typeface="Oswald Medium"/>
                <a:sym typeface="Oswald Medium"/>
              </a:rPr>
              <a:t>Compatible</a:t>
            </a:r>
            <a:r>
              <a:rPr lang="en">
                <a:latin typeface="Oswald Medium"/>
                <a:ea typeface="Oswald Medium"/>
                <a:cs typeface="Oswald Medium"/>
                <a:sym typeface="Oswald Medium"/>
              </a:rPr>
              <a:t> with industry standard technology</a:t>
            </a:r>
            <a:endParaRPr>
              <a:latin typeface="Oswald Medium"/>
              <a:ea typeface="Oswald Medium"/>
              <a:cs typeface="Oswald Medium"/>
              <a:sym typeface="Oswald Medium"/>
            </a:endParaRPr>
          </a:p>
        </p:txBody>
      </p:sp>
      <p:cxnSp>
        <p:nvCxnSpPr>
          <p:cNvPr id="203" name="Google Shape;203;p25"/>
          <p:cNvCxnSpPr/>
          <p:nvPr/>
        </p:nvCxnSpPr>
        <p:spPr>
          <a:xfrm rot="10800000">
            <a:off x="2468700" y="1624600"/>
            <a:ext cx="1760100" cy="672900"/>
          </a:xfrm>
          <a:prstGeom prst="bentConnector3">
            <a:avLst>
              <a:gd fmla="val 50000" name="adj1"/>
            </a:avLst>
          </a:prstGeom>
          <a:noFill/>
          <a:ln cap="flat" cmpd="sng" w="28575">
            <a:solidFill>
              <a:schemeClr val="dk2"/>
            </a:solidFill>
            <a:prstDash val="solid"/>
            <a:round/>
            <a:headEnd len="med" w="med" type="none"/>
            <a:tailEnd len="med" w="med" type="triangle"/>
          </a:ln>
        </p:spPr>
      </p:cxnSp>
      <p:cxnSp>
        <p:nvCxnSpPr>
          <p:cNvPr id="204" name="Google Shape;204;p25"/>
          <p:cNvCxnSpPr/>
          <p:nvPr/>
        </p:nvCxnSpPr>
        <p:spPr>
          <a:xfrm flipH="1">
            <a:off x="2820650" y="3845900"/>
            <a:ext cx="4452000" cy="1138800"/>
          </a:xfrm>
          <a:prstGeom prst="bentConnector3">
            <a:avLst>
              <a:gd fmla="val 16744" name="adj1"/>
            </a:avLst>
          </a:prstGeom>
          <a:noFill/>
          <a:ln cap="flat" cmpd="sng" w="28575">
            <a:solidFill>
              <a:schemeClr val="dk2"/>
            </a:solidFill>
            <a:prstDash val="solid"/>
            <a:round/>
            <a:headEnd len="med" w="med" type="none"/>
            <a:tailEnd len="med" w="med" type="none"/>
          </a:ln>
        </p:spPr>
      </p:cxnSp>
      <p:cxnSp>
        <p:nvCxnSpPr>
          <p:cNvPr id="205" name="Google Shape;205;p25"/>
          <p:cNvCxnSpPr/>
          <p:nvPr/>
        </p:nvCxnSpPr>
        <p:spPr>
          <a:xfrm flipH="1">
            <a:off x="2820675" y="4586450"/>
            <a:ext cx="8400" cy="398400"/>
          </a:xfrm>
          <a:prstGeom prst="straightConnector1">
            <a:avLst/>
          </a:prstGeom>
          <a:noFill/>
          <a:ln cap="flat" cmpd="sng" w="28575">
            <a:solidFill>
              <a:schemeClr val="dk2"/>
            </a:solidFill>
            <a:prstDash val="solid"/>
            <a:round/>
            <a:headEnd len="med" w="med" type="triangle"/>
            <a:tailEnd len="med" w="med" type="none"/>
          </a:ln>
        </p:spPr>
      </p:cxnSp>
      <p:cxnSp>
        <p:nvCxnSpPr>
          <p:cNvPr id="206" name="Google Shape;206;p25"/>
          <p:cNvCxnSpPr/>
          <p:nvPr/>
        </p:nvCxnSpPr>
        <p:spPr>
          <a:xfrm flipH="1">
            <a:off x="3545550" y="3108525"/>
            <a:ext cx="693600" cy="217500"/>
          </a:xfrm>
          <a:prstGeom prst="bent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&amp; Integration </a:t>
            </a:r>
            <a:endParaRPr/>
          </a:p>
        </p:txBody>
      </p:sp>
      <p:sp>
        <p:nvSpPr>
          <p:cNvPr id="654" name="Google Shape;654;p5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55" name="Google Shape;655;p52"/>
          <p:cNvGraphicFramePr/>
          <p:nvPr/>
        </p:nvGraphicFramePr>
        <p:xfrm>
          <a:off x="202225" y="1939375"/>
          <a:ext cx="3000000" cy="3000000"/>
        </p:xfrm>
        <a:graphic>
          <a:graphicData uri="http://schemas.openxmlformats.org/drawingml/2006/table">
            <a:tbl>
              <a:tblPr>
                <a:noFill/>
                <a:tableStyleId>{32003B8A-4E8F-4AA4-BCE5-53512EC5E35A}</a:tableStyleId>
              </a:tblPr>
              <a:tblGrid>
                <a:gridCol w="2373450"/>
                <a:gridCol w="6366100"/>
              </a:tblGrid>
              <a:tr h="446700">
                <a:tc>
                  <a:txBody>
                    <a:bodyPr/>
                    <a:lstStyle/>
                    <a:p>
                      <a:pPr indent="0" lvl="0" marL="0" rtl="0" algn="l">
                        <a:spcBef>
                          <a:spcPts val="0"/>
                        </a:spcBef>
                        <a:spcAft>
                          <a:spcPts val="0"/>
                        </a:spcAft>
                        <a:buNone/>
                      </a:pPr>
                      <a:r>
                        <a:rPr b="1" lang="en" sz="1800">
                          <a:latin typeface="Dosis"/>
                          <a:ea typeface="Dosis"/>
                          <a:cs typeface="Dosis"/>
                          <a:sym typeface="Dosis"/>
                        </a:rPr>
                        <a:t>Challenges </a:t>
                      </a:r>
                      <a:endParaRPr b="1" sz="1800">
                        <a:latin typeface="Dosis"/>
                        <a:ea typeface="Dosis"/>
                        <a:cs typeface="Dosis"/>
                        <a:sym typeface="Dosi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800">
                          <a:latin typeface="Dosis"/>
                          <a:ea typeface="Dosis"/>
                          <a:cs typeface="Dosis"/>
                          <a:sym typeface="Dosis"/>
                        </a:rPr>
                        <a:t>Solution</a:t>
                      </a:r>
                      <a:endParaRPr b="1" sz="1800">
                        <a:latin typeface="Dosis"/>
                        <a:ea typeface="Dosis"/>
                        <a:cs typeface="Dosis"/>
                        <a:sym typeface="Dosis"/>
                      </a:endParaRPr>
                    </a:p>
                  </a:txBody>
                  <a:tcPr marT="91425" marB="91425" marR="91425" marL="91425">
                    <a:solidFill>
                      <a:schemeClr val="accent5"/>
                    </a:solidFill>
                  </a:tcPr>
                </a:tc>
              </a:tr>
              <a:tr h="711900">
                <a:tc>
                  <a:txBody>
                    <a:bodyPr/>
                    <a:lstStyle/>
                    <a:p>
                      <a:pPr indent="0" lvl="0" marL="0" rtl="0" algn="l">
                        <a:spcBef>
                          <a:spcPts val="0"/>
                        </a:spcBef>
                        <a:spcAft>
                          <a:spcPts val="0"/>
                        </a:spcAft>
                        <a:buNone/>
                      </a:pPr>
                      <a:r>
                        <a:rPr lang="en">
                          <a:latin typeface="Dosis Medium"/>
                          <a:ea typeface="Dosis Medium"/>
                          <a:cs typeface="Dosis Medium"/>
                          <a:sym typeface="Dosis Medium"/>
                        </a:rPr>
                        <a:t>Large Message Size</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Utilize encoding techniques to reduce the length of send messages. However, if they become to abstracted, will need to develop a library to keep the process simple for the user</a:t>
                      </a:r>
                      <a:endParaRPr>
                        <a:latin typeface="Dosis Medium"/>
                        <a:ea typeface="Dosis Medium"/>
                        <a:cs typeface="Dosis Medium"/>
                        <a:sym typeface="Dosis Medium"/>
                      </a:endParaRPr>
                    </a:p>
                  </a:txBody>
                  <a:tcPr marT="91425" marB="91425" marR="91425" marL="91425"/>
                </a:tc>
              </a:tr>
              <a:tr h="804100">
                <a:tc>
                  <a:txBody>
                    <a:bodyPr/>
                    <a:lstStyle/>
                    <a:p>
                      <a:pPr indent="0" lvl="0" marL="0" rtl="0" algn="l">
                        <a:spcBef>
                          <a:spcPts val="0"/>
                        </a:spcBef>
                        <a:spcAft>
                          <a:spcPts val="0"/>
                        </a:spcAft>
                        <a:buNone/>
                      </a:pPr>
                      <a:r>
                        <a:rPr lang="en">
                          <a:latin typeface="Dosis Medium"/>
                          <a:ea typeface="Dosis Medium"/>
                          <a:cs typeface="Dosis Medium"/>
                          <a:sym typeface="Dosis Medium"/>
                        </a:rPr>
                        <a:t>Overloading</a:t>
                      </a:r>
                      <a:r>
                        <a:rPr lang="en">
                          <a:latin typeface="Dosis Medium"/>
                          <a:ea typeface="Dosis Medium"/>
                          <a:cs typeface="Dosis Medium"/>
                          <a:sym typeface="Dosis Medium"/>
                        </a:rPr>
                        <a:t> WiFi or UART channels</a:t>
                      </a:r>
                      <a:endParaRPr>
                        <a:latin typeface="Dosis Medium"/>
                        <a:ea typeface="Dosis Medium"/>
                        <a:cs typeface="Dosis Medium"/>
                        <a:sym typeface="Dosis Medium"/>
                      </a:endParaRPr>
                    </a:p>
                  </a:txBody>
                  <a:tcPr marT="91425" marB="91425" marR="91425" marL="91425"/>
                </a:tc>
                <a:tc>
                  <a:txBody>
                    <a:bodyPr/>
                    <a:lstStyle/>
                    <a:p>
                      <a:pPr indent="0" lvl="0" marL="0" rtl="0" algn="l">
                        <a:spcBef>
                          <a:spcPts val="0"/>
                        </a:spcBef>
                        <a:spcAft>
                          <a:spcPts val="0"/>
                        </a:spcAft>
                        <a:buNone/>
                      </a:pPr>
                      <a:r>
                        <a:rPr lang="en">
                          <a:latin typeface="Dosis Medium"/>
                          <a:ea typeface="Dosis Medium"/>
                          <a:cs typeface="Dosis Medium"/>
                          <a:sym typeface="Dosis Medium"/>
                        </a:rPr>
                        <a:t>Reduce message size, limit the number of updates that can be sent in a given time period, and/or have the user and protocontrol send updates at alternating periodic times. Would need </a:t>
                      </a:r>
                      <a:r>
                        <a:rPr lang="en">
                          <a:latin typeface="Dosis Medium"/>
                          <a:ea typeface="Dosis Medium"/>
                          <a:cs typeface="Dosis Medium"/>
                          <a:sym typeface="Dosis Medium"/>
                        </a:rPr>
                        <a:t>library</a:t>
                      </a:r>
                      <a:r>
                        <a:rPr lang="en">
                          <a:latin typeface="Dosis Medium"/>
                          <a:ea typeface="Dosis Medium"/>
                          <a:cs typeface="Dosis Medium"/>
                          <a:sym typeface="Dosis Medium"/>
                        </a:rPr>
                        <a:t> for each major MCU to allow for ease of integration </a:t>
                      </a:r>
                      <a:endParaRPr>
                        <a:latin typeface="Dosis Medium"/>
                        <a:ea typeface="Dosis Medium"/>
                        <a:cs typeface="Dosis Medium"/>
                        <a:sym typeface="Dosis Medium"/>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661" name="Google Shape;661;p53"/>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62" name="Google Shape;662;p53"/>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63" name="Google Shape;663;p53"/>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0" lvl="0" marL="0" rtl="0" algn="l">
              <a:spcBef>
                <a:spcPts val="0"/>
              </a:spcBef>
              <a:spcAft>
                <a:spcPts val="0"/>
              </a:spcAft>
              <a:buNone/>
            </a:pPr>
            <a:r>
              <a:t/>
            </a:r>
            <a:endParaRPr sz="2000">
              <a:solidFill>
                <a:schemeClr val="lt1"/>
              </a:solidFill>
              <a:latin typeface="Dosis"/>
              <a:ea typeface="Dosis"/>
              <a:cs typeface="Dosis"/>
              <a:sym typeface="Dosis"/>
            </a:endParaRPr>
          </a:p>
        </p:txBody>
      </p:sp>
      <p:sp>
        <p:nvSpPr>
          <p:cNvPr id="664" name="Google Shape;664;p53"/>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65" name="Google Shape;665;p53"/>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66" name="Google Shape;666;p53"/>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000">
              <a:solidFill>
                <a:schemeClr val="lt1"/>
              </a:solidFill>
              <a:latin typeface="Dosis"/>
              <a:ea typeface="Dosis"/>
              <a:cs typeface="Dosis"/>
              <a:sym typeface="Dosis"/>
            </a:endParaRPr>
          </a:p>
        </p:txBody>
      </p:sp>
      <p:pic>
        <p:nvPicPr>
          <p:cNvPr id="667" name="Google Shape;667;p53"/>
          <p:cNvPicPr preferRelativeResize="0"/>
          <p:nvPr/>
        </p:nvPicPr>
        <p:blipFill>
          <a:blip r:embed="rId3">
            <a:alphaModFix/>
          </a:blip>
          <a:stretch>
            <a:fillRect/>
          </a:stretch>
        </p:blipFill>
        <p:spPr>
          <a:xfrm>
            <a:off x="6602200" y="2296725"/>
            <a:ext cx="1009325" cy="1419175"/>
          </a:xfrm>
          <a:prstGeom prst="rect">
            <a:avLst/>
          </a:prstGeom>
          <a:noFill/>
          <a:ln>
            <a:noFill/>
          </a:ln>
        </p:spPr>
      </p:pic>
      <p:pic>
        <p:nvPicPr>
          <p:cNvPr id="668" name="Google Shape;668;p53"/>
          <p:cNvPicPr preferRelativeResize="0"/>
          <p:nvPr/>
        </p:nvPicPr>
        <p:blipFill>
          <a:blip r:embed="rId4">
            <a:alphaModFix/>
          </a:blip>
          <a:stretch>
            <a:fillRect/>
          </a:stretch>
        </p:blipFill>
        <p:spPr>
          <a:xfrm>
            <a:off x="2496424" y="2006387"/>
            <a:ext cx="1130224" cy="1999875"/>
          </a:xfrm>
          <a:prstGeom prst="rect">
            <a:avLst/>
          </a:prstGeom>
          <a:noFill/>
          <a:ln>
            <a:noFill/>
          </a:ln>
        </p:spPr>
      </p:pic>
      <p:sp>
        <p:nvSpPr>
          <p:cNvPr id="669" name="Google Shape;669;p5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4"/>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675" name="Google Shape;675;p54"/>
          <p:cNvSpPr txBox="1"/>
          <p:nvPr/>
        </p:nvSpPr>
        <p:spPr>
          <a:xfrm>
            <a:off x="403775" y="1167875"/>
            <a:ext cx="4674600" cy="17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800">
                <a:solidFill>
                  <a:schemeClr val="lt1"/>
                </a:solidFill>
                <a:latin typeface="Pacifico"/>
                <a:ea typeface="Pacifico"/>
                <a:cs typeface="Pacifico"/>
                <a:sym typeface="Pacifico"/>
              </a:rPr>
              <a:t>Thank You!</a:t>
            </a:r>
            <a:endParaRPr b="1" sz="6800">
              <a:solidFill>
                <a:schemeClr val="lt1"/>
              </a:solidFill>
              <a:latin typeface="Pacifico"/>
              <a:ea typeface="Pacifico"/>
              <a:cs typeface="Pacifico"/>
              <a:sym typeface="Pacifico"/>
            </a:endParaRPr>
          </a:p>
        </p:txBody>
      </p:sp>
      <p:pic>
        <p:nvPicPr>
          <p:cNvPr id="676" name="Google Shape;676;p54"/>
          <p:cNvPicPr preferRelativeResize="0"/>
          <p:nvPr/>
        </p:nvPicPr>
        <p:blipFill>
          <a:blip r:embed="rId3">
            <a:alphaModFix/>
          </a:blip>
          <a:stretch>
            <a:fillRect/>
          </a:stretch>
        </p:blipFill>
        <p:spPr>
          <a:xfrm>
            <a:off x="6438950" y="0"/>
            <a:ext cx="2756450" cy="91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 </a:t>
            </a:r>
            <a:endParaRPr/>
          </a:p>
        </p:txBody>
      </p:sp>
      <p:sp>
        <p:nvSpPr>
          <p:cNvPr id="212" name="Google Shape;212;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3" name="Google Shape;213;p26"/>
          <p:cNvPicPr preferRelativeResize="0"/>
          <p:nvPr/>
        </p:nvPicPr>
        <p:blipFill>
          <a:blip r:embed="rId4">
            <a:alphaModFix/>
          </a:blip>
          <a:stretch>
            <a:fillRect/>
          </a:stretch>
        </p:blipFill>
        <p:spPr>
          <a:xfrm>
            <a:off x="236529" y="1025184"/>
            <a:ext cx="2608860" cy="2087852"/>
          </a:xfrm>
          <a:prstGeom prst="rect">
            <a:avLst/>
          </a:prstGeom>
          <a:noFill/>
          <a:ln>
            <a:noFill/>
          </a:ln>
          <a:effectLst>
            <a:outerShdw blurRad="57150" rotWithShape="0" algn="bl" dir="8460000" dist="76200">
              <a:srgbClr val="000000">
                <a:alpha val="40000"/>
              </a:srgbClr>
            </a:outerShdw>
          </a:effectLst>
        </p:spPr>
      </p:pic>
      <p:pic>
        <p:nvPicPr>
          <p:cNvPr id="214" name="Google Shape;214;p26"/>
          <p:cNvPicPr preferRelativeResize="0"/>
          <p:nvPr/>
        </p:nvPicPr>
        <p:blipFill>
          <a:blip r:embed="rId5">
            <a:alphaModFix amt="78000"/>
          </a:blip>
          <a:stretch>
            <a:fillRect/>
          </a:stretch>
        </p:blipFill>
        <p:spPr>
          <a:xfrm>
            <a:off x="714725" y="1253187"/>
            <a:ext cx="1688975" cy="979726"/>
          </a:xfrm>
          <a:prstGeom prst="rect">
            <a:avLst/>
          </a:prstGeom>
          <a:noFill/>
          <a:ln>
            <a:noFill/>
          </a:ln>
        </p:spPr>
      </p:pic>
      <p:pic>
        <p:nvPicPr>
          <p:cNvPr id="215" name="Google Shape;215;p26"/>
          <p:cNvPicPr preferRelativeResize="0"/>
          <p:nvPr/>
        </p:nvPicPr>
        <p:blipFill>
          <a:blip r:embed="rId6">
            <a:alphaModFix/>
          </a:blip>
          <a:stretch>
            <a:fillRect/>
          </a:stretch>
        </p:blipFill>
        <p:spPr>
          <a:xfrm>
            <a:off x="3183075" y="2922000"/>
            <a:ext cx="1889276" cy="826100"/>
          </a:xfrm>
          <a:prstGeom prst="rect">
            <a:avLst/>
          </a:prstGeom>
          <a:noFill/>
          <a:ln>
            <a:noFill/>
          </a:ln>
          <a:effectLst>
            <a:outerShdw blurRad="57150" rotWithShape="0" algn="bl" dir="7200000" dist="66675">
              <a:srgbClr val="000000">
                <a:alpha val="50000"/>
              </a:srgbClr>
            </a:outerShdw>
          </a:effectLst>
        </p:spPr>
      </p:pic>
      <p:pic>
        <p:nvPicPr>
          <p:cNvPr id="216" name="Google Shape;216;p26"/>
          <p:cNvPicPr preferRelativeResize="0"/>
          <p:nvPr/>
        </p:nvPicPr>
        <p:blipFill>
          <a:blip r:embed="rId7">
            <a:alphaModFix/>
          </a:blip>
          <a:stretch>
            <a:fillRect/>
          </a:stretch>
        </p:blipFill>
        <p:spPr>
          <a:xfrm rot="5400000">
            <a:off x="5138997" y="1541252"/>
            <a:ext cx="1341124" cy="1761026"/>
          </a:xfrm>
          <a:prstGeom prst="rect">
            <a:avLst/>
          </a:prstGeom>
          <a:noFill/>
          <a:ln>
            <a:noFill/>
          </a:ln>
          <a:effectLst>
            <a:outerShdw blurRad="57150" rotWithShape="0" algn="bl" dir="7200000" dist="57150">
              <a:srgbClr val="000000">
                <a:alpha val="50000"/>
              </a:srgbClr>
            </a:outerShdw>
          </a:effectLst>
        </p:spPr>
      </p:pic>
      <p:grpSp>
        <p:nvGrpSpPr>
          <p:cNvPr id="217" name="Google Shape;217;p26"/>
          <p:cNvGrpSpPr/>
          <p:nvPr/>
        </p:nvGrpSpPr>
        <p:grpSpPr>
          <a:xfrm>
            <a:off x="5142116" y="3139950"/>
            <a:ext cx="2132086" cy="976500"/>
            <a:chOff x="2613754" y="3481650"/>
            <a:chExt cx="2132086" cy="976500"/>
          </a:xfrm>
        </p:grpSpPr>
        <p:pic>
          <p:nvPicPr>
            <p:cNvPr id="218" name="Google Shape;218;p26"/>
            <p:cNvPicPr preferRelativeResize="0"/>
            <p:nvPr/>
          </p:nvPicPr>
          <p:blipFill>
            <a:blip r:embed="rId8">
              <a:alphaModFix/>
            </a:blip>
            <a:stretch>
              <a:fillRect/>
            </a:stretch>
          </p:blipFill>
          <p:spPr>
            <a:xfrm>
              <a:off x="2911800" y="3484800"/>
              <a:ext cx="734776" cy="678825"/>
            </a:xfrm>
            <a:prstGeom prst="rect">
              <a:avLst/>
            </a:prstGeom>
            <a:noFill/>
            <a:ln>
              <a:noFill/>
            </a:ln>
          </p:spPr>
        </p:pic>
        <p:pic>
          <p:nvPicPr>
            <p:cNvPr id="219" name="Google Shape;219;p26"/>
            <p:cNvPicPr preferRelativeResize="0"/>
            <p:nvPr/>
          </p:nvPicPr>
          <p:blipFill>
            <a:blip r:embed="rId9">
              <a:alphaModFix/>
            </a:blip>
            <a:stretch>
              <a:fillRect/>
            </a:stretch>
          </p:blipFill>
          <p:spPr>
            <a:xfrm>
              <a:off x="2613754" y="3756450"/>
              <a:ext cx="298050" cy="536750"/>
            </a:xfrm>
            <a:prstGeom prst="rect">
              <a:avLst/>
            </a:prstGeom>
            <a:noFill/>
            <a:ln>
              <a:noFill/>
            </a:ln>
          </p:spPr>
        </p:pic>
        <p:pic>
          <p:nvPicPr>
            <p:cNvPr id="220" name="Google Shape;220;p26"/>
            <p:cNvPicPr preferRelativeResize="0"/>
            <p:nvPr/>
          </p:nvPicPr>
          <p:blipFill>
            <a:blip r:embed="rId10">
              <a:alphaModFix/>
            </a:blip>
            <a:stretch>
              <a:fillRect/>
            </a:stretch>
          </p:blipFill>
          <p:spPr>
            <a:xfrm flipH="1">
              <a:off x="3428040" y="3481650"/>
              <a:ext cx="1317800" cy="976500"/>
            </a:xfrm>
            <a:prstGeom prst="rect">
              <a:avLst/>
            </a:prstGeom>
            <a:noFill/>
            <a:ln>
              <a:noFill/>
            </a:ln>
          </p:spPr>
        </p:pic>
      </p:grpSp>
      <p:pic>
        <p:nvPicPr>
          <p:cNvPr id="221" name="Google Shape;221;p26"/>
          <p:cNvPicPr preferRelativeResize="0"/>
          <p:nvPr/>
        </p:nvPicPr>
        <p:blipFill rotWithShape="1">
          <a:blip r:embed="rId11">
            <a:alphaModFix/>
          </a:blip>
          <a:srcRect b="12520" l="13499" r="16843" t="11778"/>
          <a:stretch/>
        </p:blipFill>
        <p:spPr>
          <a:xfrm rot="-1081819">
            <a:off x="7279037" y="2901135"/>
            <a:ext cx="1680524" cy="1437395"/>
          </a:xfrm>
          <a:prstGeom prst="rect">
            <a:avLst/>
          </a:prstGeom>
          <a:noFill/>
          <a:ln>
            <a:noFill/>
          </a:ln>
          <a:effectLst>
            <a:outerShdw blurRad="57150" rotWithShape="0" algn="bl" dir="5400000" dist="19050">
              <a:srgbClr val="000000">
                <a:alpha val="50000"/>
              </a:srgbClr>
            </a:outerShdw>
          </a:effectLst>
        </p:spPr>
      </p:pic>
      <p:pic>
        <p:nvPicPr>
          <p:cNvPr id="222" name="Google Shape;222;p26"/>
          <p:cNvPicPr preferRelativeResize="0"/>
          <p:nvPr/>
        </p:nvPicPr>
        <p:blipFill rotWithShape="1">
          <a:blip r:embed="rId12">
            <a:alphaModFix/>
          </a:blip>
          <a:srcRect b="56252" l="31972" r="40207" t="17681"/>
          <a:stretch/>
        </p:blipFill>
        <p:spPr>
          <a:xfrm rot="-630647">
            <a:off x="7956099" y="3934661"/>
            <a:ext cx="787251" cy="584476"/>
          </a:xfrm>
          <a:prstGeom prst="rect">
            <a:avLst/>
          </a:prstGeom>
          <a:noFill/>
          <a:ln>
            <a:noFill/>
          </a:ln>
          <a:effectLst>
            <a:outerShdw blurRad="57150" rotWithShape="0" algn="bl" dir="5400000" dist="19050">
              <a:srgbClr val="000000">
                <a:alpha val="50000"/>
              </a:srgbClr>
            </a:outerShdw>
          </a:effectLst>
        </p:spPr>
      </p:pic>
      <p:sp>
        <p:nvSpPr>
          <p:cNvPr id="223" name="Google Shape;223;p26"/>
          <p:cNvSpPr txBox="1"/>
          <p:nvPr/>
        </p:nvSpPr>
        <p:spPr>
          <a:xfrm>
            <a:off x="5795988" y="1500825"/>
            <a:ext cx="10263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2.8” TFT</a:t>
            </a:r>
            <a:endParaRPr sz="1200">
              <a:solidFill>
                <a:schemeClr val="dk1"/>
              </a:solidFill>
              <a:latin typeface="Roboto"/>
              <a:ea typeface="Roboto"/>
              <a:cs typeface="Roboto"/>
              <a:sym typeface="Roboto"/>
            </a:endParaRPr>
          </a:p>
        </p:txBody>
      </p:sp>
      <p:sp>
        <p:nvSpPr>
          <p:cNvPr id="224" name="Google Shape;224;p26"/>
          <p:cNvSpPr txBox="1"/>
          <p:nvPr/>
        </p:nvSpPr>
        <p:spPr>
          <a:xfrm>
            <a:off x="5585113" y="4069250"/>
            <a:ext cx="12942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I2C Hardware </a:t>
            </a:r>
            <a:endParaRPr sz="1200">
              <a:solidFill>
                <a:schemeClr val="dk1"/>
              </a:solidFill>
              <a:latin typeface="Roboto"/>
              <a:ea typeface="Roboto"/>
              <a:cs typeface="Roboto"/>
              <a:sym typeface="Roboto"/>
            </a:endParaRPr>
          </a:p>
        </p:txBody>
      </p:sp>
      <p:sp>
        <p:nvSpPr>
          <p:cNvPr id="225" name="Google Shape;225;p26"/>
          <p:cNvSpPr txBox="1"/>
          <p:nvPr/>
        </p:nvSpPr>
        <p:spPr>
          <a:xfrm>
            <a:off x="3327038" y="3831125"/>
            <a:ext cx="15027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ESP32 Feather</a:t>
            </a:r>
            <a:endParaRPr sz="1200">
              <a:solidFill>
                <a:schemeClr val="dk1"/>
              </a:solidFill>
              <a:latin typeface="Roboto"/>
              <a:ea typeface="Roboto"/>
              <a:cs typeface="Roboto"/>
              <a:sym typeface="Roboto"/>
            </a:endParaRPr>
          </a:p>
        </p:txBody>
      </p:sp>
      <p:sp>
        <p:nvSpPr>
          <p:cNvPr id="226" name="Google Shape;226;p26"/>
          <p:cNvSpPr txBox="1"/>
          <p:nvPr/>
        </p:nvSpPr>
        <p:spPr>
          <a:xfrm>
            <a:off x="7313100" y="1949988"/>
            <a:ext cx="1830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Custom Enclosure</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  Magnetic Connectors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  Accessible Ports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  Mounting Options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27" name="Google Shape;227;p26"/>
          <p:cNvSpPr txBox="1"/>
          <p:nvPr/>
        </p:nvSpPr>
        <p:spPr>
          <a:xfrm>
            <a:off x="402825" y="3170225"/>
            <a:ext cx="1997400" cy="14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Proprietary Software</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Custom Placement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Custom Component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Parameters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Accessible to users of </a:t>
            </a:r>
            <a:r>
              <a:rPr i="1" lang="en" sz="1200">
                <a:solidFill>
                  <a:schemeClr val="dk1"/>
                </a:solidFill>
                <a:latin typeface="Roboto"/>
                <a:ea typeface="Roboto"/>
                <a:cs typeface="Roboto"/>
                <a:sym typeface="Roboto"/>
              </a:rPr>
              <a:t>all</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skill levels</a:t>
            </a:r>
            <a:endParaRPr sz="1200">
              <a:solidFill>
                <a:schemeClr val="dk1"/>
              </a:solidFill>
              <a:latin typeface="Roboto"/>
              <a:ea typeface="Roboto"/>
              <a:cs typeface="Roboto"/>
              <a:sym typeface="Roboto"/>
            </a:endParaRPr>
          </a:p>
        </p:txBody>
      </p:sp>
      <p:sp>
        <p:nvSpPr>
          <p:cNvPr id="228" name="Google Shape;228;p26"/>
          <p:cNvSpPr txBox="1"/>
          <p:nvPr/>
        </p:nvSpPr>
        <p:spPr>
          <a:xfrm>
            <a:off x="3041188" y="1797225"/>
            <a:ext cx="1963500" cy="11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Embedded System</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Capacitive Touchscreen</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Peripheral UI Modules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I2C, SPI, Seral, and Wifi </a:t>
            </a:r>
            <a:endParaRPr sz="12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34" name="Google Shape;234;p2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5" name="Google Shape;235;p27"/>
          <p:cNvSpPr txBox="1"/>
          <p:nvPr/>
        </p:nvSpPr>
        <p:spPr>
          <a:xfrm>
            <a:off x="1676900" y="1914675"/>
            <a:ext cx="6466500" cy="2942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Roboto Mono"/>
              <a:buAutoNum type="arabicPeriod"/>
            </a:pPr>
            <a:r>
              <a:rPr b="1" lang="en" sz="3000">
                <a:solidFill>
                  <a:schemeClr val="dk1"/>
                </a:solidFill>
                <a:latin typeface="Roboto Mono"/>
                <a:ea typeface="Roboto Mono"/>
                <a:cs typeface="Roboto Mono"/>
                <a:sym typeface="Roboto Mono"/>
              </a:rPr>
              <a:t>Design a User Interface</a:t>
            </a:r>
            <a:endParaRPr b="1" sz="30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b="1" sz="1000">
              <a:solidFill>
                <a:schemeClr val="dk1"/>
              </a:solidFill>
              <a:latin typeface="Roboto Mono"/>
              <a:ea typeface="Roboto Mono"/>
              <a:cs typeface="Roboto Mono"/>
              <a:sym typeface="Roboto Mono"/>
            </a:endParaRPr>
          </a:p>
          <a:p>
            <a:pPr indent="-419100" lvl="0" marL="457200" rtl="0" algn="l">
              <a:spcBef>
                <a:spcPts val="0"/>
              </a:spcBef>
              <a:spcAft>
                <a:spcPts val="0"/>
              </a:spcAft>
              <a:buClr>
                <a:schemeClr val="dk1"/>
              </a:buClr>
              <a:buSzPts val="3000"/>
              <a:buFont typeface="Roboto Mono"/>
              <a:buAutoNum type="arabicPeriod"/>
            </a:pPr>
            <a:r>
              <a:rPr b="1" lang="en" sz="3000">
                <a:solidFill>
                  <a:schemeClr val="dk1"/>
                </a:solidFill>
                <a:latin typeface="Roboto Mono"/>
                <a:ea typeface="Roboto Mono"/>
                <a:cs typeface="Roboto Mono"/>
                <a:sym typeface="Roboto Mono"/>
              </a:rPr>
              <a:t>Receive inputs</a:t>
            </a:r>
            <a:endParaRPr b="1" sz="30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b="1" sz="1000">
              <a:solidFill>
                <a:schemeClr val="dk1"/>
              </a:solidFill>
              <a:latin typeface="Roboto Mono"/>
              <a:ea typeface="Roboto Mono"/>
              <a:cs typeface="Roboto Mono"/>
              <a:sym typeface="Roboto Mono"/>
            </a:endParaRPr>
          </a:p>
          <a:p>
            <a:pPr indent="-419100" lvl="0" marL="457200" rtl="0" algn="l">
              <a:spcBef>
                <a:spcPts val="0"/>
              </a:spcBef>
              <a:spcAft>
                <a:spcPts val="0"/>
              </a:spcAft>
              <a:buClr>
                <a:schemeClr val="dk1"/>
              </a:buClr>
              <a:buSzPts val="3000"/>
              <a:buFont typeface="Roboto Mono"/>
              <a:buAutoNum type="arabicPeriod"/>
            </a:pPr>
            <a:r>
              <a:rPr b="1" lang="en" sz="3000">
                <a:solidFill>
                  <a:schemeClr val="dk1"/>
                </a:solidFill>
                <a:latin typeface="Roboto Mono"/>
                <a:ea typeface="Roboto Mono"/>
                <a:cs typeface="Roboto Mono"/>
                <a:sym typeface="Roboto Mono"/>
              </a:rPr>
              <a:t>Send and display outputs</a:t>
            </a:r>
            <a:endParaRPr b="1" sz="30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b="1" sz="1000">
              <a:solidFill>
                <a:schemeClr val="dk1"/>
              </a:solidFill>
              <a:latin typeface="Roboto Mono"/>
              <a:ea typeface="Roboto Mono"/>
              <a:cs typeface="Roboto Mono"/>
              <a:sym typeface="Roboto Mono"/>
            </a:endParaRPr>
          </a:p>
          <a:p>
            <a:pPr indent="-419100" lvl="0" marL="457200" rtl="0" algn="l">
              <a:spcBef>
                <a:spcPts val="0"/>
              </a:spcBef>
              <a:spcAft>
                <a:spcPts val="0"/>
              </a:spcAft>
              <a:buClr>
                <a:schemeClr val="dk1"/>
              </a:buClr>
              <a:buSzPts val="3000"/>
              <a:buFont typeface="Roboto Mono"/>
              <a:buAutoNum type="arabicPeriod"/>
            </a:pPr>
            <a:r>
              <a:rPr b="1" lang="en" sz="3000">
                <a:solidFill>
                  <a:schemeClr val="dk1"/>
                </a:solidFill>
                <a:latin typeface="Roboto Mono"/>
                <a:ea typeface="Roboto Mono"/>
                <a:cs typeface="Roboto Mono"/>
                <a:sym typeface="Roboto Mono"/>
              </a:rPr>
              <a:t>Change their design</a:t>
            </a:r>
            <a:endParaRPr b="1" sz="3000">
              <a:solidFill>
                <a:schemeClr val="dk1"/>
              </a:solidFill>
              <a:latin typeface="Roboto Mono"/>
              <a:ea typeface="Roboto Mono"/>
              <a:cs typeface="Roboto Mono"/>
              <a:sym typeface="Roboto Mono"/>
            </a:endParaRPr>
          </a:p>
        </p:txBody>
      </p:sp>
      <p:sp>
        <p:nvSpPr>
          <p:cNvPr id="236" name="Google Shape;236;p27"/>
          <p:cNvSpPr txBox="1"/>
          <p:nvPr/>
        </p:nvSpPr>
        <p:spPr>
          <a:xfrm>
            <a:off x="978400" y="1269075"/>
            <a:ext cx="40215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highlight>
                  <a:schemeClr val="lt2"/>
                </a:highlight>
                <a:latin typeface="Dosis ExtraBold"/>
                <a:ea typeface="Dosis ExtraBold"/>
                <a:cs typeface="Dosis ExtraBold"/>
                <a:sym typeface="Dosis ExtraBold"/>
              </a:rPr>
              <a:t>The User can </a:t>
            </a:r>
            <a:r>
              <a:rPr i="1" lang="en" sz="3000">
                <a:solidFill>
                  <a:schemeClr val="dk1"/>
                </a:solidFill>
                <a:highlight>
                  <a:schemeClr val="lt2"/>
                </a:highlight>
                <a:latin typeface="Dosis ExtraBold"/>
                <a:ea typeface="Dosis ExtraBold"/>
                <a:cs typeface="Dosis ExtraBold"/>
                <a:sym typeface="Dosis ExtraBold"/>
              </a:rPr>
              <a:t>easily:</a:t>
            </a:r>
            <a:endParaRPr i="1" sz="3000">
              <a:solidFill>
                <a:schemeClr val="dk1"/>
              </a:solidFill>
              <a:highlight>
                <a:schemeClr val="lt2"/>
              </a:highlight>
              <a:latin typeface="Dosis ExtraBold"/>
              <a:ea typeface="Dosis ExtraBold"/>
              <a:cs typeface="Dosis ExtraBold"/>
              <a:sym typeface="Dosis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Users</a:t>
            </a:r>
            <a:endParaRPr/>
          </a:p>
        </p:txBody>
      </p:sp>
      <p:sp>
        <p:nvSpPr>
          <p:cNvPr id="242" name="Google Shape;242;p28"/>
          <p:cNvSpPr/>
          <p:nvPr/>
        </p:nvSpPr>
        <p:spPr>
          <a:xfrm>
            <a:off x="4783275" y="1194400"/>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28"/>
          <p:cNvSpPr/>
          <p:nvPr/>
        </p:nvSpPr>
        <p:spPr>
          <a:xfrm>
            <a:off x="5123700" y="1451425"/>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4" name="Google Shape;244;p28"/>
          <p:cNvSpPr txBox="1"/>
          <p:nvPr/>
        </p:nvSpPr>
        <p:spPr>
          <a:xfrm>
            <a:off x="5123700" y="1451425"/>
            <a:ext cx="2623800" cy="27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Julia</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10th Grade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Familiar with simple block coding </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Wants to make cool projects</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easily display values</a:t>
            </a:r>
            <a:endParaRPr sz="2000">
              <a:solidFill>
                <a:schemeClr val="lt1"/>
              </a:solidFill>
              <a:latin typeface="Dosis"/>
              <a:ea typeface="Dosis"/>
              <a:cs typeface="Dosis"/>
              <a:sym typeface="Dosis"/>
            </a:endParaRPr>
          </a:p>
        </p:txBody>
      </p:sp>
      <p:sp>
        <p:nvSpPr>
          <p:cNvPr id="245" name="Google Shape;245;p28"/>
          <p:cNvSpPr/>
          <p:nvPr/>
        </p:nvSpPr>
        <p:spPr>
          <a:xfrm>
            <a:off x="879000" y="1194388"/>
            <a:ext cx="3228300" cy="3109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6" name="Google Shape;246;p28"/>
          <p:cNvSpPr/>
          <p:nvPr/>
        </p:nvSpPr>
        <p:spPr>
          <a:xfrm>
            <a:off x="1219425" y="1451413"/>
            <a:ext cx="3228300" cy="3109800"/>
          </a:xfrm>
          <a:prstGeom prst="rect">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7" name="Google Shape;247;p28"/>
          <p:cNvSpPr txBox="1"/>
          <p:nvPr/>
        </p:nvSpPr>
        <p:spPr>
          <a:xfrm>
            <a:off x="1219425" y="1451413"/>
            <a:ext cx="31188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Dosis"/>
                <a:ea typeface="Dosis"/>
                <a:cs typeface="Dosis"/>
                <a:sym typeface="Dosis"/>
              </a:rPr>
              <a:t>Shannon</a:t>
            </a:r>
            <a:endParaRPr sz="28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Senior Embedded Engineer</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Tasked with designing a test bench for a production line</a:t>
            </a:r>
            <a:endParaRPr sz="2000">
              <a:solidFill>
                <a:schemeClr val="lt1"/>
              </a:solidFill>
              <a:latin typeface="Dosis"/>
              <a:ea typeface="Dosis"/>
              <a:cs typeface="Dosis"/>
              <a:sym typeface="Dosis"/>
            </a:endParaRPr>
          </a:p>
          <a:p>
            <a:pPr indent="-355600" lvl="0" marL="457200" rtl="0" algn="l">
              <a:spcBef>
                <a:spcPts val="0"/>
              </a:spcBef>
              <a:spcAft>
                <a:spcPts val="0"/>
              </a:spcAft>
              <a:buClr>
                <a:schemeClr val="lt1"/>
              </a:buClr>
              <a:buSzPts val="2000"/>
              <a:buFont typeface="Dosis"/>
              <a:buChar char="●"/>
            </a:pPr>
            <a:r>
              <a:rPr lang="en" sz="2000">
                <a:solidFill>
                  <a:schemeClr val="lt1"/>
                </a:solidFill>
                <a:latin typeface="Dosis"/>
                <a:ea typeface="Dosis"/>
                <a:cs typeface="Dosis"/>
                <a:sym typeface="Dosis"/>
              </a:rPr>
              <a:t>Needs to have prototype ready ASAP </a:t>
            </a:r>
            <a:endParaRPr sz="2000">
              <a:solidFill>
                <a:schemeClr val="lt1"/>
              </a:solidFill>
              <a:latin typeface="Dosis"/>
              <a:ea typeface="Dosis"/>
              <a:cs typeface="Dosis"/>
              <a:sym typeface="Dosis"/>
            </a:endParaRPr>
          </a:p>
        </p:txBody>
      </p:sp>
      <p:pic>
        <p:nvPicPr>
          <p:cNvPr id="248" name="Google Shape;248;p28"/>
          <p:cNvPicPr preferRelativeResize="0"/>
          <p:nvPr/>
        </p:nvPicPr>
        <p:blipFill>
          <a:blip r:embed="rId3">
            <a:alphaModFix/>
          </a:blip>
          <a:stretch>
            <a:fillRect/>
          </a:stretch>
        </p:blipFill>
        <p:spPr>
          <a:xfrm>
            <a:off x="7607625" y="3195850"/>
            <a:ext cx="1009325" cy="1419175"/>
          </a:xfrm>
          <a:prstGeom prst="rect">
            <a:avLst/>
          </a:prstGeom>
          <a:noFill/>
          <a:ln>
            <a:noFill/>
          </a:ln>
        </p:spPr>
      </p:pic>
      <p:pic>
        <p:nvPicPr>
          <p:cNvPr id="249" name="Google Shape;249;p28"/>
          <p:cNvPicPr preferRelativeResize="0"/>
          <p:nvPr/>
        </p:nvPicPr>
        <p:blipFill>
          <a:blip r:embed="rId4">
            <a:alphaModFix/>
          </a:blip>
          <a:stretch>
            <a:fillRect/>
          </a:stretch>
        </p:blipFill>
        <p:spPr>
          <a:xfrm>
            <a:off x="654924" y="2857475"/>
            <a:ext cx="1130224" cy="1999875"/>
          </a:xfrm>
          <a:prstGeom prst="rect">
            <a:avLst/>
          </a:prstGeom>
          <a:noFill/>
          <a:ln>
            <a:noFill/>
          </a:ln>
        </p:spPr>
      </p:pic>
      <p:sp>
        <p:nvSpPr>
          <p:cNvPr id="250" name="Google Shape;250;p2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56" name="Google Shape;256;p29"/>
          <p:cNvSpPr/>
          <p:nvPr/>
        </p:nvSpPr>
        <p:spPr>
          <a:xfrm>
            <a:off x="657374" y="1093525"/>
            <a:ext cx="4060446" cy="379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7" name="Google Shape;257;p29"/>
          <p:cNvSpPr txBox="1"/>
          <p:nvPr/>
        </p:nvSpPr>
        <p:spPr>
          <a:xfrm>
            <a:off x="1110068" y="1204650"/>
            <a:ext cx="3165973"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Shannon</a:t>
            </a:r>
            <a:r>
              <a:rPr lang="en" sz="1800">
                <a:solidFill>
                  <a:schemeClr val="dk1"/>
                </a:solidFill>
                <a:latin typeface="Roboto"/>
                <a:ea typeface="Roboto"/>
                <a:cs typeface="Roboto"/>
                <a:sym typeface="Roboto"/>
              </a:rPr>
              <a:t> - </a:t>
            </a:r>
            <a:r>
              <a:rPr lang="en">
                <a:solidFill>
                  <a:schemeClr val="dk1"/>
                </a:solidFill>
                <a:latin typeface="Roboto"/>
                <a:ea typeface="Roboto"/>
                <a:cs typeface="Roboto"/>
                <a:sym typeface="Roboto"/>
              </a:rPr>
              <a:t>Industry Professional</a:t>
            </a:r>
            <a:endParaRPr>
              <a:solidFill>
                <a:schemeClr val="dk1"/>
              </a:solidFill>
              <a:latin typeface="Roboto"/>
              <a:ea typeface="Roboto"/>
              <a:cs typeface="Roboto"/>
              <a:sym typeface="Roboto"/>
            </a:endParaRPr>
          </a:p>
        </p:txBody>
      </p:sp>
      <p:pic>
        <p:nvPicPr>
          <p:cNvPr id="258" name="Google Shape;258;p29"/>
          <p:cNvPicPr preferRelativeResize="0"/>
          <p:nvPr/>
        </p:nvPicPr>
        <p:blipFill>
          <a:blip r:embed="rId3">
            <a:alphaModFix/>
          </a:blip>
          <a:stretch>
            <a:fillRect/>
          </a:stretch>
        </p:blipFill>
        <p:spPr>
          <a:xfrm>
            <a:off x="241119" y="1093525"/>
            <a:ext cx="868948" cy="1436699"/>
          </a:xfrm>
          <a:prstGeom prst="rect">
            <a:avLst/>
          </a:prstGeom>
          <a:noFill/>
          <a:ln>
            <a:noFill/>
          </a:ln>
          <a:effectLst>
            <a:outerShdw blurRad="57150" rotWithShape="0" algn="bl" dir="5400000" dist="19050">
              <a:srgbClr val="000000">
                <a:alpha val="50000"/>
              </a:srgbClr>
            </a:outerShdw>
          </a:effectLst>
        </p:spPr>
      </p:pic>
      <p:sp>
        <p:nvSpPr>
          <p:cNvPr id="259" name="Google Shape;259;p29"/>
          <p:cNvSpPr/>
          <p:nvPr/>
        </p:nvSpPr>
        <p:spPr>
          <a:xfrm>
            <a:off x="1058700" y="3601775"/>
            <a:ext cx="3318000" cy="10626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0" name="Google Shape;260;p29"/>
          <p:cNvSpPr txBox="1"/>
          <p:nvPr/>
        </p:nvSpPr>
        <p:spPr>
          <a:xfrm>
            <a:off x="1056639" y="1720600"/>
            <a:ext cx="3397778"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Roboto"/>
                <a:ea typeface="Roboto"/>
                <a:cs typeface="Roboto"/>
                <a:sym typeface="Roboto"/>
              </a:rPr>
              <a:t>Goal</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Design a test bench ASAP that can be easily updated</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MCU</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TI MSP 430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UI Req</a:t>
            </a:r>
            <a:r>
              <a:rPr lang="en"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Display temperature and voltage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Start test cycle</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Show pass/fail</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Protocontrol Implementation</a:t>
            </a:r>
            <a:r>
              <a:rPr lang="en" sz="19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Design a User Interface</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Receive Inputs</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Display Outputs</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261" name="Google Shape;261;p2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Integration between Protocontrol and User System</a:t>
            </a:r>
            <a:endParaRPr/>
          </a:p>
        </p:txBody>
      </p:sp>
      <p:grpSp>
        <p:nvGrpSpPr>
          <p:cNvPr id="262" name="Google Shape;262;p29"/>
          <p:cNvGrpSpPr/>
          <p:nvPr/>
        </p:nvGrpSpPr>
        <p:grpSpPr>
          <a:xfrm>
            <a:off x="4924332" y="1093525"/>
            <a:ext cx="4219771" cy="3794100"/>
            <a:chOff x="4924332" y="1093525"/>
            <a:chExt cx="4219771" cy="3794100"/>
          </a:xfrm>
        </p:grpSpPr>
        <p:sp>
          <p:nvSpPr>
            <p:cNvPr id="263" name="Google Shape;263;p29"/>
            <p:cNvSpPr/>
            <p:nvPr/>
          </p:nvSpPr>
          <p:spPr>
            <a:xfrm>
              <a:off x="4924332" y="1093525"/>
              <a:ext cx="3975000" cy="379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 name="Google Shape;264;p29"/>
            <p:cNvSpPr/>
            <p:nvPr/>
          </p:nvSpPr>
          <p:spPr>
            <a:xfrm>
              <a:off x="5139125" y="3601775"/>
              <a:ext cx="3318000" cy="10626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5" name="Google Shape;265;p29"/>
            <p:cNvSpPr txBox="1"/>
            <p:nvPr/>
          </p:nvSpPr>
          <p:spPr>
            <a:xfrm>
              <a:off x="5107313" y="1720600"/>
              <a:ext cx="3326400"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dk1"/>
                  </a:solidFill>
                  <a:latin typeface="Roboto"/>
                  <a:ea typeface="Roboto"/>
                  <a:cs typeface="Roboto"/>
                  <a:sym typeface="Roboto"/>
                </a:rPr>
                <a:t>Goal</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Design a room security system with limited complexity</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MCU</a:t>
              </a:r>
              <a:r>
                <a:rPr lang="en" sz="19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Arduino Uno</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UI Req</a:t>
              </a:r>
              <a:r>
                <a:rPr lang="en"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Activate/deactivate system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Control speaker volume and lights</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View system state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900" u="sng">
                  <a:solidFill>
                    <a:schemeClr val="dk1"/>
                  </a:solidFill>
                  <a:latin typeface="Roboto"/>
                  <a:ea typeface="Roboto"/>
                  <a:cs typeface="Roboto"/>
                  <a:sym typeface="Roboto"/>
                </a:rPr>
                <a:t>Protocontrol Implementation</a:t>
              </a:r>
              <a:r>
                <a:rPr lang="en" sz="19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Design a User Interface</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Receive Inputs</a:t>
              </a:r>
              <a:endParaRPr sz="1500">
                <a:solidFill>
                  <a:schemeClr val="dk1"/>
                </a:solidFill>
                <a:latin typeface="Roboto"/>
                <a:ea typeface="Roboto"/>
                <a:cs typeface="Roboto"/>
                <a:sym typeface="Roboto"/>
              </a:endParaRPr>
            </a:p>
            <a:p>
              <a:pPr indent="-323850" lvl="0" marL="457200" rtl="0" algn="l">
                <a:spcBef>
                  <a:spcPts val="0"/>
                </a:spcBef>
                <a:spcAft>
                  <a:spcPts val="0"/>
                </a:spcAft>
                <a:buClr>
                  <a:srgbClr val="FF0000"/>
                </a:buClr>
                <a:buSzPts val="1500"/>
                <a:buFont typeface="Roboto"/>
                <a:buAutoNum type="arabicPeriod"/>
              </a:pPr>
              <a:r>
                <a:rPr lang="en" sz="1500">
                  <a:solidFill>
                    <a:schemeClr val="dk1"/>
                  </a:solidFill>
                  <a:latin typeface="Roboto"/>
                  <a:ea typeface="Roboto"/>
                  <a:cs typeface="Roboto"/>
                  <a:sym typeface="Roboto"/>
                </a:rPr>
                <a:t>Display Outputs</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266" name="Google Shape;266;p29"/>
            <p:cNvSpPr txBox="1"/>
            <p:nvPr/>
          </p:nvSpPr>
          <p:spPr>
            <a:xfrm>
              <a:off x="5292677" y="1204650"/>
              <a:ext cx="30993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Julia</a:t>
              </a:r>
              <a:r>
                <a:rPr lang="en" sz="1800">
                  <a:solidFill>
                    <a:schemeClr val="dk1"/>
                  </a:solidFill>
                  <a:latin typeface="Roboto"/>
                  <a:ea typeface="Roboto"/>
                  <a:cs typeface="Roboto"/>
                  <a:sym typeface="Roboto"/>
                </a:rPr>
                <a:t> - </a:t>
              </a:r>
              <a:r>
                <a:rPr lang="en">
                  <a:solidFill>
                    <a:schemeClr val="dk1"/>
                  </a:solidFill>
                  <a:latin typeface="Roboto"/>
                  <a:ea typeface="Roboto"/>
                  <a:cs typeface="Roboto"/>
                  <a:sym typeface="Roboto"/>
                </a:rPr>
                <a:t>Hobbyist</a:t>
              </a:r>
              <a:endParaRPr>
                <a:solidFill>
                  <a:schemeClr val="dk1"/>
                </a:solidFill>
                <a:latin typeface="Roboto"/>
                <a:ea typeface="Roboto"/>
                <a:cs typeface="Roboto"/>
                <a:sym typeface="Roboto"/>
              </a:endParaRPr>
            </a:p>
          </p:txBody>
        </p:sp>
        <p:pic>
          <p:nvPicPr>
            <p:cNvPr id="267" name="Google Shape;267;p29"/>
            <p:cNvPicPr preferRelativeResize="0"/>
            <p:nvPr/>
          </p:nvPicPr>
          <p:blipFill>
            <a:blip r:embed="rId4">
              <a:alphaModFix/>
            </a:blip>
            <a:stretch>
              <a:fillRect/>
            </a:stretch>
          </p:blipFill>
          <p:spPr>
            <a:xfrm>
              <a:off x="8293421" y="1093525"/>
              <a:ext cx="850682" cy="1141652"/>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ProtoControl?</a:t>
            </a:r>
            <a:endParaRPr/>
          </a:p>
        </p:txBody>
      </p:sp>
      <p:sp>
        <p:nvSpPr>
          <p:cNvPr id="273" name="Google Shape;273;p3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74" name="Google Shape;274;p30"/>
          <p:cNvGraphicFramePr/>
          <p:nvPr/>
        </p:nvGraphicFramePr>
        <p:xfrm>
          <a:off x="393063" y="1143025"/>
          <a:ext cx="3000000" cy="3000000"/>
        </p:xfrm>
        <a:graphic>
          <a:graphicData uri="http://schemas.openxmlformats.org/drawingml/2006/table">
            <a:tbl>
              <a:tblPr>
                <a:noFill/>
                <a:tableStyleId>{32003B8A-4E8F-4AA4-BCE5-53512EC5E35A}</a:tableStyleId>
              </a:tblPr>
              <a:tblGrid>
                <a:gridCol w="2455375"/>
                <a:gridCol w="1967500"/>
                <a:gridCol w="1967500"/>
                <a:gridCol w="1967500"/>
              </a:tblGrid>
              <a:tr h="602900">
                <a:tc>
                  <a:txBody>
                    <a:bodyPr/>
                    <a:lstStyle/>
                    <a:p>
                      <a:pPr indent="0" lvl="0" marL="0" rtl="0" algn="ctr">
                        <a:spcBef>
                          <a:spcPts val="0"/>
                        </a:spcBef>
                        <a:spcAft>
                          <a:spcPts val="0"/>
                        </a:spcAft>
                        <a:buNone/>
                      </a:pPr>
                      <a:r>
                        <a:rPr b="1" lang="en" u="sng">
                          <a:latin typeface="Roboto Mono"/>
                          <a:ea typeface="Roboto Mono"/>
                          <a:cs typeface="Roboto Mono"/>
                          <a:sym typeface="Roboto Mono"/>
                        </a:rPr>
                        <a:t>Goal</a:t>
                      </a:r>
                      <a:r>
                        <a:rPr b="1" lang="en">
                          <a:latin typeface="Roboto Mono"/>
                          <a:ea typeface="Roboto Mono"/>
                          <a:cs typeface="Roboto Mono"/>
                          <a:sym typeface="Roboto Mono"/>
                        </a:rPr>
                        <a:t>:</a:t>
                      </a:r>
                      <a:r>
                        <a:rPr b="1" lang="en">
                          <a:latin typeface="Roboto Mono"/>
                          <a:ea typeface="Roboto Mono"/>
                          <a:cs typeface="Roboto Mono"/>
                          <a:sym typeface="Roboto Mono"/>
                        </a:rPr>
                        <a:t> </a:t>
                      </a:r>
                      <a:r>
                        <a:rPr b="1" lang="en">
                          <a:latin typeface="Roboto Mono"/>
                          <a:ea typeface="Roboto Mono"/>
                          <a:cs typeface="Roboto Mono"/>
                          <a:sym typeface="Roboto Mono"/>
                        </a:rPr>
                        <a:t>build </a:t>
                      </a:r>
                      <a:r>
                        <a:rPr b="1" lang="en">
                          <a:latin typeface="Roboto Mono"/>
                          <a:ea typeface="Roboto Mono"/>
                          <a:cs typeface="Roboto Mono"/>
                          <a:sym typeface="Roboto Mono"/>
                        </a:rPr>
                        <a:t>a </a:t>
                      </a:r>
                      <a:r>
                        <a:rPr b="1" lang="en">
                          <a:latin typeface="Roboto Mono"/>
                          <a:ea typeface="Roboto Mono"/>
                          <a:cs typeface="Roboto Mono"/>
                          <a:sym typeface="Roboto Mono"/>
                        </a:rPr>
                        <a:t>custom</a:t>
                      </a:r>
                      <a:r>
                        <a:rPr b="1" lang="en">
                          <a:latin typeface="Roboto Mono"/>
                          <a:ea typeface="Roboto Mono"/>
                          <a:cs typeface="Roboto Mono"/>
                          <a:sym typeface="Roboto Mono"/>
                        </a:rPr>
                        <a:t> user interface</a:t>
                      </a:r>
                      <a:endParaRPr b="1">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Touch Display </a:t>
                      </a:r>
                      <a:endParaRPr>
                        <a:latin typeface="Roboto Medium"/>
                        <a:ea typeface="Roboto Medium"/>
                        <a:cs typeface="Roboto Medium"/>
                        <a:sym typeface="Roboto Medium"/>
                      </a:endParaRPr>
                    </a:p>
                  </a:txBody>
                  <a:tcPr marT="91425" marB="91425" marR="91425" marL="91425" anchor="ctr">
                    <a:lnL cap="flat" cmpd="sng" w="2857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   </a:t>
                      </a:r>
                      <a:r>
                        <a:rPr lang="en">
                          <a:latin typeface="Roboto Medium"/>
                          <a:ea typeface="Roboto Medium"/>
                          <a:cs typeface="Roboto Medium"/>
                          <a:sym typeface="Roboto Medium"/>
                        </a:rPr>
                        <a:t>M5Stack</a:t>
                      </a:r>
                      <a:endParaRPr>
                        <a:latin typeface="Roboto Medium"/>
                        <a:ea typeface="Roboto Medium"/>
                        <a:cs typeface="Roboto Medium"/>
                        <a:sym typeface="Roboto Medium"/>
                      </a:endParaRPr>
                    </a:p>
                  </a:txBody>
                  <a:tcPr marT="91425" marB="91425" marR="91425" marL="91425" anchor="ct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Protocontrol</a:t>
                      </a:r>
                      <a:endParaRPr>
                        <a:latin typeface="Roboto Medium"/>
                        <a:ea typeface="Roboto Medium"/>
                        <a:cs typeface="Roboto Medium"/>
                        <a:sym typeface="Roboto Medium"/>
                      </a:endParaRPr>
                    </a:p>
                  </a:txBody>
                  <a:tcPr marT="91425" marB="91425" marR="91425" marL="91425" anchor="ctr">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accent4"/>
                    </a:solidFill>
                  </a:tcPr>
                </a:tc>
              </a:tr>
              <a:tr h="579750">
                <a:tc>
                  <a:txBody>
                    <a:bodyPr/>
                    <a:lstStyle/>
                    <a:p>
                      <a:pPr indent="0" lvl="0" marL="0" rtl="0" algn="ctr">
                        <a:spcBef>
                          <a:spcPts val="0"/>
                        </a:spcBef>
                        <a:spcAft>
                          <a:spcPts val="0"/>
                        </a:spcAft>
                        <a:buNone/>
                      </a:pPr>
                      <a:r>
                        <a:rPr lang="en">
                          <a:latin typeface="Roboto"/>
                          <a:ea typeface="Roboto"/>
                          <a:cs typeface="Roboto"/>
                          <a:sym typeface="Roboto"/>
                        </a:rPr>
                        <a:t>Interfaces with user microcontroller</a:t>
                      </a:r>
                      <a:endParaRPr>
                        <a:latin typeface="Roboto"/>
                        <a:ea typeface="Roboto"/>
                        <a:cs typeface="Roboto"/>
                        <a:sym typeface="Robo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Common Protocol</a:t>
                      </a:r>
                      <a:endParaRPr sz="1100">
                        <a:latin typeface="Roboto Mono"/>
                        <a:ea typeface="Roboto Mono"/>
                        <a:cs typeface="Roboto Mono"/>
                        <a:sym typeface="Roboto Mono"/>
                      </a:endParaRPr>
                    </a:p>
                  </a:txBody>
                  <a:tcPr marT="91425" marB="91425" marR="91425" marL="91425" anchor="ctr">
                    <a:lnL cap="flat" cmpd="sng" w="2857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rgbClr val="D9EAD3"/>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Need Additional Modules</a:t>
                      </a:r>
                      <a:endParaRPr sz="1100">
                        <a:latin typeface="Roboto Mono"/>
                        <a:ea typeface="Roboto Mono"/>
                        <a:cs typeface="Roboto Mono"/>
                        <a:sym typeface="Roboto Mono"/>
                      </a:endParaRPr>
                    </a:p>
                  </a:txBody>
                  <a:tcPr marT="91425" marB="91425" marR="91425" marL="91425" anchor="ctr">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Any</a:t>
                      </a:r>
                      <a:r>
                        <a:rPr lang="en" sz="1100">
                          <a:latin typeface="Roboto Mono"/>
                          <a:ea typeface="Roboto Mono"/>
                          <a:cs typeface="Roboto Mono"/>
                          <a:sym typeface="Roboto Mono"/>
                        </a:rPr>
                        <a:t> MCU with UART </a:t>
                      </a:r>
                      <a:endParaRPr sz="1100">
                        <a:latin typeface="Roboto Mono"/>
                        <a:ea typeface="Roboto Mono"/>
                        <a:cs typeface="Roboto Mono"/>
                        <a:sym typeface="Roboto Mono"/>
                      </a:endParaRPr>
                    </a:p>
                  </a:txBody>
                  <a:tcPr marT="91425" marB="91425" marR="91425" marL="91425" anchor="ctr">
                    <a:lnT cap="flat" cmpd="sng" w="28575">
                      <a:solidFill>
                        <a:srgbClr val="9E9E9E"/>
                      </a:solidFill>
                      <a:prstDash val="solid"/>
                      <a:round/>
                      <a:headEnd len="sm" w="sm" type="none"/>
                      <a:tailEnd len="sm" w="sm" type="none"/>
                    </a:lnT>
                    <a:solidFill>
                      <a:srgbClr val="D9EAD3"/>
                    </a:solidFill>
                  </a:tcPr>
                </a:tc>
              </a:tr>
              <a:tr h="602900">
                <a:tc>
                  <a:txBody>
                    <a:bodyPr/>
                    <a:lstStyle/>
                    <a:p>
                      <a:pPr indent="0" lvl="0" marL="0" rtl="0" algn="ctr">
                        <a:spcBef>
                          <a:spcPts val="0"/>
                        </a:spcBef>
                        <a:spcAft>
                          <a:spcPts val="0"/>
                        </a:spcAft>
                        <a:buNone/>
                      </a:pPr>
                      <a:r>
                        <a:rPr lang="en">
                          <a:latin typeface="Roboto"/>
                          <a:ea typeface="Roboto"/>
                          <a:cs typeface="Roboto"/>
                          <a:sym typeface="Roboto"/>
                        </a:rPr>
                        <a:t>Easy to set up</a:t>
                      </a:r>
                      <a:endParaRPr>
                        <a:latin typeface="Roboto"/>
                        <a:ea typeface="Roboto"/>
                        <a:cs typeface="Roboto"/>
                        <a:sym typeface="Robo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solidFill>
                      <a:schemeClr val="lt2"/>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Strong learning curve</a:t>
                      </a:r>
                      <a:endParaRPr sz="1100">
                        <a:latin typeface="Roboto Mono"/>
                        <a:ea typeface="Roboto Mono"/>
                        <a:cs typeface="Roboto Mono"/>
                        <a:sym typeface="Roboto Mono"/>
                      </a:endParaRPr>
                    </a:p>
                  </a:txBody>
                  <a:tcPr marT="91425" marB="91425" marR="91425" marL="91425" anchor="ctr">
                    <a:lnL cap="flat" cmpd="sng" w="28575">
                      <a:solidFill>
                        <a:srgbClr val="9E9E9E"/>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“Stack and Play” system</a:t>
                      </a:r>
                      <a:endParaRPr sz="1100">
                        <a:latin typeface="Roboto Mono"/>
                        <a:ea typeface="Roboto Mono"/>
                        <a:cs typeface="Roboto Mono"/>
                        <a:sym typeface="Roboto Mono"/>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Design on the Web and Upload</a:t>
                      </a:r>
                      <a:endParaRPr sz="1100">
                        <a:latin typeface="Roboto Mono"/>
                        <a:ea typeface="Roboto Mono"/>
                        <a:cs typeface="Roboto Mono"/>
                        <a:sym typeface="Roboto Mono"/>
                      </a:endParaRPr>
                    </a:p>
                  </a:txBody>
                  <a:tcPr marT="91425" marB="91425" marR="91425" marL="91425" anchor="ctr">
                    <a:solidFill>
                      <a:srgbClr val="D9EAD3"/>
                    </a:solidFill>
                  </a:tcPr>
                </a:tc>
              </a:tr>
              <a:tr h="579750">
                <a:tc>
                  <a:txBody>
                    <a:bodyPr/>
                    <a:lstStyle/>
                    <a:p>
                      <a:pPr indent="0" lvl="0" marL="0" rtl="0" algn="ctr">
                        <a:spcBef>
                          <a:spcPts val="0"/>
                        </a:spcBef>
                        <a:spcAft>
                          <a:spcPts val="0"/>
                        </a:spcAft>
                        <a:buNone/>
                      </a:pPr>
                      <a:r>
                        <a:rPr lang="en">
                          <a:latin typeface="Roboto"/>
                          <a:ea typeface="Roboto"/>
                          <a:cs typeface="Roboto"/>
                          <a:sym typeface="Roboto"/>
                        </a:rPr>
                        <a:t>Required Programming Experience</a:t>
                      </a:r>
                      <a:endParaRPr>
                        <a:latin typeface="Roboto"/>
                        <a:ea typeface="Roboto"/>
                        <a:cs typeface="Roboto"/>
                        <a:sym typeface="Robo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solidFill>
                      <a:schemeClr val="lt2"/>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Extensive experience needed</a:t>
                      </a:r>
                      <a:endParaRPr sz="1100">
                        <a:latin typeface="Roboto Mono"/>
                        <a:ea typeface="Roboto Mono"/>
                        <a:cs typeface="Roboto Mono"/>
                        <a:sym typeface="Roboto Mono"/>
                      </a:endParaRPr>
                    </a:p>
                  </a:txBody>
                  <a:tcPr marT="91425" marB="91425" marR="91425" marL="91425" anchor="ctr">
                    <a:lnL cap="flat" cmpd="sng" w="28575">
                      <a:solidFill>
                        <a:srgbClr val="9E9E9E"/>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Block Coding or Library Design</a:t>
                      </a:r>
                      <a:endParaRPr sz="1100">
                        <a:latin typeface="Roboto Mono"/>
                        <a:ea typeface="Roboto Mono"/>
                        <a:cs typeface="Roboto Mono"/>
                        <a:sym typeface="Roboto Mono"/>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Little E</a:t>
                      </a:r>
                      <a:r>
                        <a:rPr lang="en" sz="1100">
                          <a:latin typeface="Roboto Mono"/>
                          <a:ea typeface="Roboto Mono"/>
                          <a:cs typeface="Roboto Mono"/>
                          <a:sym typeface="Roboto Mono"/>
                        </a:rPr>
                        <a:t>xperience</a:t>
                      </a:r>
                      <a:r>
                        <a:rPr lang="en" sz="1100">
                          <a:latin typeface="Roboto Mono"/>
                          <a:ea typeface="Roboto Mono"/>
                          <a:cs typeface="Roboto Mono"/>
                          <a:sym typeface="Roboto Mono"/>
                        </a:rPr>
                        <a:t> Needed</a:t>
                      </a:r>
                      <a:endParaRPr sz="1100">
                        <a:latin typeface="Roboto Mono"/>
                        <a:ea typeface="Roboto Mono"/>
                        <a:cs typeface="Roboto Mono"/>
                        <a:sym typeface="Roboto Mono"/>
                      </a:endParaRPr>
                    </a:p>
                  </a:txBody>
                  <a:tcPr marT="91425" marB="91425" marR="91425" marL="91425" anchor="ctr">
                    <a:solidFill>
                      <a:srgbClr val="D9EAD3"/>
                    </a:solidFill>
                  </a:tcPr>
                </a:tc>
              </a:tr>
              <a:tr h="579750">
                <a:tc>
                  <a:txBody>
                    <a:bodyPr/>
                    <a:lstStyle/>
                    <a:p>
                      <a:pPr indent="0" lvl="0" marL="0" rtl="0" algn="ctr">
                        <a:spcBef>
                          <a:spcPts val="0"/>
                        </a:spcBef>
                        <a:spcAft>
                          <a:spcPts val="0"/>
                        </a:spcAft>
                        <a:buNone/>
                      </a:pPr>
                      <a:r>
                        <a:rPr lang="en">
                          <a:latin typeface="Roboto"/>
                          <a:ea typeface="Roboto"/>
                          <a:cs typeface="Roboto"/>
                          <a:sym typeface="Roboto"/>
                        </a:rPr>
                        <a:t>Can change without uploading code</a:t>
                      </a:r>
                      <a:endParaRPr>
                        <a:latin typeface="Roboto"/>
                        <a:ea typeface="Roboto"/>
                        <a:cs typeface="Roboto"/>
                        <a:sym typeface="Robo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solidFill>
                      <a:schemeClr val="lt2"/>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Must Compile and Upload</a:t>
                      </a:r>
                      <a:endParaRPr sz="1100">
                        <a:latin typeface="Roboto Mono"/>
                        <a:ea typeface="Roboto Mono"/>
                        <a:cs typeface="Roboto Mono"/>
                        <a:sym typeface="Roboto Mono"/>
                      </a:endParaRPr>
                    </a:p>
                  </a:txBody>
                  <a:tcPr marT="91425" marB="91425" marR="91425" marL="91425" anchor="ctr">
                    <a:lnL cap="flat" cmpd="sng" w="28575">
                      <a:solidFill>
                        <a:srgbClr val="9E9E9E"/>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Must Compile and Upload</a:t>
                      </a:r>
                      <a:endParaRPr sz="1100">
                        <a:latin typeface="Roboto Mono"/>
                        <a:ea typeface="Roboto Mono"/>
                        <a:cs typeface="Roboto Mono"/>
                        <a:sym typeface="Roboto Mono"/>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Design on the Web and Upload</a:t>
                      </a:r>
                      <a:endParaRPr sz="1100">
                        <a:latin typeface="Roboto Mono"/>
                        <a:ea typeface="Roboto Mono"/>
                        <a:cs typeface="Roboto Mono"/>
                        <a:sym typeface="Roboto Mono"/>
                      </a:endParaRPr>
                    </a:p>
                  </a:txBody>
                  <a:tcPr marT="91425" marB="91425" marR="91425" marL="91425" anchor="ctr">
                    <a:solidFill>
                      <a:srgbClr val="D9EAD3"/>
                    </a:solidFill>
                  </a:tcPr>
                </a:tc>
              </a:tr>
              <a:tr h="579750">
                <a:tc>
                  <a:txBody>
                    <a:bodyPr/>
                    <a:lstStyle/>
                    <a:p>
                      <a:pPr indent="0" lvl="0" marL="0" rtl="0" algn="ctr">
                        <a:spcBef>
                          <a:spcPts val="0"/>
                        </a:spcBef>
                        <a:spcAft>
                          <a:spcPts val="0"/>
                        </a:spcAft>
                        <a:buNone/>
                      </a:pPr>
                      <a:r>
                        <a:rPr lang="en">
                          <a:latin typeface="Roboto"/>
                          <a:ea typeface="Roboto"/>
                          <a:cs typeface="Roboto"/>
                          <a:sym typeface="Roboto"/>
                        </a:rPr>
                        <a:t>Hardware and Software interface </a:t>
                      </a:r>
                      <a:endParaRPr>
                        <a:latin typeface="Roboto"/>
                        <a:ea typeface="Roboto"/>
                        <a:cs typeface="Roboto"/>
                        <a:sym typeface="Robo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Software Only</a:t>
                      </a:r>
                      <a:endParaRPr sz="1100">
                        <a:latin typeface="Roboto Mono"/>
                        <a:ea typeface="Roboto Mono"/>
                        <a:cs typeface="Roboto Mono"/>
                        <a:sym typeface="Roboto Mono"/>
                      </a:endParaRPr>
                    </a:p>
                  </a:txBody>
                  <a:tcPr marT="91425" marB="91425" marR="91425" marL="91425" anchor="ctr">
                    <a:lnL cap="flat" cmpd="sng" w="28575">
                      <a:solidFill>
                        <a:srgbClr val="9E9E9E"/>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Need Additional Modules</a:t>
                      </a:r>
                      <a:endParaRPr sz="1100">
                        <a:latin typeface="Roboto Mono"/>
                        <a:ea typeface="Roboto Mono"/>
                        <a:cs typeface="Roboto Mono"/>
                        <a:sym typeface="Roboto Mono"/>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en" sz="1100">
                          <a:latin typeface="Roboto Mono"/>
                          <a:ea typeface="Roboto Mono"/>
                          <a:cs typeface="Roboto Mono"/>
                          <a:sym typeface="Roboto Mono"/>
                        </a:rPr>
                        <a:t>H</a:t>
                      </a:r>
                      <a:r>
                        <a:rPr lang="en" sz="1100">
                          <a:latin typeface="Roboto Mono"/>
                          <a:ea typeface="Roboto Mono"/>
                          <a:cs typeface="Roboto Mono"/>
                          <a:sym typeface="Roboto Mono"/>
                        </a:rPr>
                        <a:t>ardware and Software</a:t>
                      </a:r>
                      <a:endParaRPr sz="1100">
                        <a:latin typeface="Roboto Mono"/>
                        <a:ea typeface="Roboto Mono"/>
                        <a:cs typeface="Roboto Mono"/>
                        <a:sym typeface="Roboto Mono"/>
                      </a:endParaRPr>
                    </a:p>
                  </a:txBody>
                  <a:tcPr marT="91425" marB="91425" marR="91425" marL="91425" anchor="ctr">
                    <a:solidFill>
                      <a:srgbClr val="D9EAD3"/>
                    </a:solidFill>
                  </a:tcPr>
                </a:tc>
              </a:tr>
            </a:tbl>
          </a:graphicData>
        </a:graphic>
      </p:graphicFrame>
      <p:pic>
        <p:nvPicPr>
          <p:cNvPr id="275" name="Google Shape;275;p30">
            <a:hlinkClick r:id="rId4"/>
          </p:cNvPr>
          <p:cNvPicPr preferRelativeResize="0"/>
          <p:nvPr/>
        </p:nvPicPr>
        <p:blipFill>
          <a:blip r:embed="rId5">
            <a:alphaModFix/>
          </a:blip>
          <a:stretch>
            <a:fillRect/>
          </a:stretch>
        </p:blipFill>
        <p:spPr>
          <a:xfrm>
            <a:off x="6079675" y="1094250"/>
            <a:ext cx="379324" cy="547498"/>
          </a:xfrm>
          <a:prstGeom prst="rect">
            <a:avLst/>
          </a:prstGeom>
          <a:noFill/>
          <a:ln>
            <a:noFill/>
          </a:ln>
          <a:effectLst>
            <a:outerShdw blurRad="57150" rotWithShape="0" algn="bl" dir="5400000" dist="19050">
              <a:srgbClr val="000000">
                <a:alpha val="50000"/>
              </a:srgbClr>
            </a:outerShdw>
          </a:effectLst>
        </p:spPr>
      </p:pic>
      <p:pic>
        <p:nvPicPr>
          <p:cNvPr id="276" name="Google Shape;276;p30"/>
          <p:cNvPicPr preferRelativeResize="0"/>
          <p:nvPr/>
        </p:nvPicPr>
        <p:blipFill rotWithShape="1">
          <a:blip r:embed="rId6">
            <a:alphaModFix/>
          </a:blip>
          <a:srcRect b="26333" l="18379" r="32672" t="21301"/>
          <a:stretch/>
        </p:blipFill>
        <p:spPr>
          <a:xfrm flipH="1" rot="-14">
            <a:off x="8002678" y="1025170"/>
            <a:ext cx="1266924" cy="685646"/>
          </a:xfrm>
          <a:prstGeom prst="rect">
            <a:avLst/>
          </a:prstGeom>
          <a:noFill/>
          <a:ln>
            <a:noFill/>
          </a:ln>
          <a:effectLst>
            <a:outerShdw blurRad="57150" rotWithShape="0" algn="bl" dir="10320000" dist="95250">
              <a:srgbClr val="000000">
                <a:alpha val="36000"/>
              </a:srgbClr>
            </a:outerShdw>
          </a:effectLst>
        </p:spPr>
      </p:pic>
      <p:pic>
        <p:nvPicPr>
          <p:cNvPr id="277" name="Google Shape;277;p30"/>
          <p:cNvPicPr preferRelativeResize="0"/>
          <p:nvPr/>
        </p:nvPicPr>
        <p:blipFill>
          <a:blip r:embed="rId7">
            <a:alphaModFix/>
          </a:blip>
          <a:stretch>
            <a:fillRect/>
          </a:stretch>
        </p:blipFill>
        <p:spPr>
          <a:xfrm>
            <a:off x="4216452" y="1038824"/>
            <a:ext cx="501400" cy="658376"/>
          </a:xfrm>
          <a:prstGeom prst="rect">
            <a:avLst/>
          </a:prstGeom>
          <a:noFill/>
          <a:ln>
            <a:noFill/>
          </a:ln>
          <a:effectLst>
            <a:outerShdw blurRad="57150" rotWithShape="0" algn="bl" dir="9240000" dist="47625">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ctrTitle"/>
          </p:nvPr>
        </p:nvSpPr>
        <p:spPr>
          <a:xfrm>
            <a:off x="1172400" y="1868375"/>
            <a:ext cx="6799200" cy="16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a:t>
            </a:r>
            <a:endParaRPr/>
          </a:p>
          <a:p>
            <a:pPr indent="0" lvl="0" marL="0" rtl="0" algn="l">
              <a:spcBef>
                <a:spcPts val="0"/>
              </a:spcBef>
              <a:spcAft>
                <a:spcPts val="0"/>
              </a:spcAft>
              <a:buNone/>
            </a:pPr>
            <a:r>
              <a:rPr lang="en"/>
              <a:t>Protocontrol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liam template">
  <a:themeElements>
    <a:clrScheme name="Custom 347">
      <a:dk1>
        <a:srgbClr val="343764"/>
      </a:dk1>
      <a:lt1>
        <a:srgbClr val="FFFFFF"/>
      </a:lt1>
      <a:dk2>
        <a:srgbClr val="666666"/>
      </a:dk2>
      <a:lt2>
        <a:srgbClr val="E9EAFD"/>
      </a:lt2>
      <a:accent1>
        <a:srgbClr val="BBE617"/>
      </a:accent1>
      <a:accent2>
        <a:srgbClr val="4B508D"/>
      </a:accent2>
      <a:accent3>
        <a:srgbClr val="701C7F"/>
      </a:accent3>
      <a:accent4>
        <a:srgbClr val="BEC4E0"/>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